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532" r:id="rId2"/>
    <p:sldId id="380" r:id="rId3"/>
    <p:sldId id="503" r:id="rId4"/>
    <p:sldId id="504" r:id="rId5"/>
    <p:sldId id="505" r:id="rId6"/>
    <p:sldId id="506" r:id="rId7"/>
    <p:sldId id="507" r:id="rId8"/>
    <p:sldId id="533" r:id="rId9"/>
    <p:sldId id="508" r:id="rId10"/>
    <p:sldId id="509" r:id="rId11"/>
    <p:sldId id="510" r:id="rId12"/>
    <p:sldId id="511" r:id="rId13"/>
    <p:sldId id="512" r:id="rId14"/>
    <p:sldId id="513" r:id="rId15"/>
    <p:sldId id="514" r:id="rId16"/>
    <p:sldId id="515" r:id="rId17"/>
    <p:sldId id="516" r:id="rId18"/>
    <p:sldId id="517" r:id="rId19"/>
    <p:sldId id="518" r:id="rId20"/>
    <p:sldId id="519" r:id="rId21"/>
    <p:sldId id="520" r:id="rId22"/>
    <p:sldId id="521" r:id="rId23"/>
    <p:sldId id="522" r:id="rId24"/>
    <p:sldId id="523" r:id="rId25"/>
    <p:sldId id="524" r:id="rId26"/>
    <p:sldId id="525" r:id="rId27"/>
    <p:sldId id="526" r:id="rId28"/>
    <p:sldId id="527" r:id="rId29"/>
    <p:sldId id="528" r:id="rId30"/>
    <p:sldId id="535" r:id="rId31"/>
    <p:sldId id="536" r:id="rId32"/>
  </p:sldIdLst>
  <p:sldSz cx="9144000" cy="6858000" type="screen4x3"/>
  <p:notesSz cx="6858000" cy="9144000"/>
  <p:custDataLst>
    <p:tags r:id="rId3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FF"/>
    <a:srgbClr val="3366CC"/>
    <a:srgbClr val="333399"/>
    <a:srgbClr val="2F3675"/>
    <a:srgbClr val="123D92"/>
    <a:srgbClr val="007FA3"/>
    <a:srgbClr val="FDB940"/>
    <a:srgbClr val="D4EAE4"/>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01" autoAdjust="0"/>
    <p:restoredTop sz="88914" autoAdjust="0"/>
  </p:normalViewPr>
  <p:slideViewPr>
    <p:cSldViewPr>
      <p:cViewPr varScale="1">
        <p:scale>
          <a:sx n="111" d="100"/>
          <a:sy n="111" d="100"/>
        </p:scale>
        <p:origin x="2312" y="200"/>
      </p:cViewPr>
      <p:guideLst>
        <p:guide orient="horz" pos="2160"/>
        <p:guide pos="2880"/>
      </p:guideLst>
    </p:cSldViewPr>
  </p:slideViewPr>
  <p:outlineViewPr>
    <p:cViewPr>
      <p:scale>
        <a:sx n="33" d="100"/>
        <a:sy n="33" d="100"/>
      </p:scale>
      <p:origin x="0" y="-18252"/>
    </p:cViewPr>
  </p:outlineViewPr>
  <p:notesTextViewPr>
    <p:cViewPr>
      <p:scale>
        <a:sx n="1" d="1"/>
        <a:sy n="1" d="1"/>
      </p:scale>
      <p:origin x="0" y="0"/>
    </p:cViewPr>
  </p:notesTextViewPr>
  <p:notesViewPr>
    <p:cSldViewPr>
      <p:cViewPr>
        <p:scale>
          <a:sx n="103" d="100"/>
          <a:sy n="103" d="100"/>
        </p:scale>
        <p:origin x="-355" y="-15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gs" Target="tags/tag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pPr/>
              <a:t>10/26/20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10/26/20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1) </a:t>
            </a:r>
            <a:r>
              <a:rPr lang="en-IN" dirty="0" err="1"/>
              <a:t>MathType</a:t>
            </a:r>
            <a:r>
              <a:rPr lang="en-IN" dirty="0"/>
              <a:t>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3) NVDA Reader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endParaRPr lang="en-IN" dirty="0"/>
          </a:p>
          <a:p>
            <a:pPr marL="0" marR="0" indent="0" algn="l" defTabSz="457200" rtl="0" eaLnBrk="0" fontAlgn="base" latinLnBrk="0" hangingPunct="0">
              <a:lnSpc>
                <a:spcPct val="100000"/>
              </a:lnSpc>
              <a:spcBef>
                <a:spcPct val="30000"/>
              </a:spcBef>
              <a:spcAft>
                <a:spcPct val="0"/>
              </a:spcAft>
              <a:buClrTx/>
              <a:buSzTx/>
              <a:buFontTx/>
              <a:buNone/>
              <a:tabLst/>
              <a:defRPr/>
            </a:pPr>
            <a:r>
              <a:rPr lang="en-US" dirty="0">
                <a:ea typeface="ＭＳ Ｐゴシック" pitchFamily="34" charset="-128"/>
              </a:rPr>
              <a:t>Welcome to this Organizational Behavior course that uses the 18</a:t>
            </a:r>
            <a:r>
              <a:rPr lang="en-US" baseline="30000" dirty="0">
                <a:ea typeface="ＭＳ Ｐゴシック" pitchFamily="34" charset="-128"/>
              </a:rPr>
              <a:t>th</a:t>
            </a:r>
            <a:r>
              <a:rPr lang="en-US" dirty="0">
                <a:ea typeface="ＭＳ Ｐゴシック" pitchFamily="34" charset="-128"/>
              </a:rPr>
              <a:t> edition of the textbook, </a:t>
            </a:r>
            <a:r>
              <a:rPr lang="en-US" i="1" dirty="0">
                <a:ea typeface="ＭＳ Ｐゴシック" pitchFamily="34" charset="-128"/>
              </a:rPr>
              <a:t>Organizational Behavior</a:t>
            </a:r>
            <a:r>
              <a:rPr lang="en-US" dirty="0">
                <a:ea typeface="ＭＳ Ｐゴシック" pitchFamily="34" charset="-128"/>
              </a:rPr>
              <a:t> by Robbins and Judge. This is considered among the most widely used OB textbooks in the world. Robbins and Judge are recognized as definitive aggregators of OB concepts, applications, and practices. The course and this book will provide you with a resource that will benefit you throughout your degree program and your professional life.</a:t>
            </a:r>
          </a:p>
          <a:p>
            <a:pPr marL="0" marR="0" indent="0" algn="l" defTabSz="457200" rtl="0" eaLnBrk="0" fontAlgn="base" latinLnBrk="0" hangingPunct="0">
              <a:lnSpc>
                <a:spcPct val="100000"/>
              </a:lnSpc>
              <a:spcBef>
                <a:spcPct val="30000"/>
              </a:spcBef>
              <a:spcAft>
                <a:spcPct val="0"/>
              </a:spcAft>
              <a:buClrTx/>
              <a:buSzTx/>
              <a:buFontTx/>
              <a:buNone/>
              <a:tabLst/>
              <a:defRPr/>
            </a:pPr>
            <a:r>
              <a:rPr lang="en-US" dirty="0"/>
              <a:t>Chapter 8: Motivations: From Concepts to Applications</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val="27421311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i="1" dirty="0"/>
              <a:t>Telecommuting</a:t>
            </a:r>
            <a:r>
              <a:rPr lang="en-US" dirty="0"/>
              <a:t> refers to employees who do their work at home at least two days a week on a computer that is linked to their office. </a:t>
            </a:r>
          </a:p>
          <a:p>
            <a:pPr lvl="0"/>
            <a:endParaRPr lang="en-US" dirty="0"/>
          </a:p>
          <a:p>
            <a:pPr lvl="0"/>
            <a:r>
              <a:rPr lang="en-US" dirty="0"/>
              <a:t>Large organizations such as Yahoo! And Best Buy have eliminated telecommuting believing it undermines corporate culture, but for it remains popular for many organizations.</a:t>
            </a:r>
            <a:endParaRPr lang="en-US" sz="1200" kern="1200" dirty="0">
              <a:solidFill>
                <a:schemeClr val="tx1"/>
              </a:solidFill>
              <a:effectLst/>
              <a:latin typeface="+mn-lt"/>
              <a:ea typeface="+mn-ea"/>
              <a:cs typeface="+mn-cs"/>
            </a:endParaRPr>
          </a:p>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10</a:t>
            </a:fld>
            <a:endParaRPr lang="en-US" dirty="0"/>
          </a:p>
        </p:txBody>
      </p:sp>
    </p:spTree>
    <p:extLst>
      <p:ext uri="{BB962C8B-B14F-4D97-AF65-F5344CB8AC3E}">
        <p14:creationId xmlns:p14="http://schemas.microsoft.com/office/powerpoint/2010/main" val="10846619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a:t>There are reasons for and against telecommuting. Telecommuting is positively related to objective performance and job satisfaction. Moreover, employees who work virtually more than 2.5 days a week tended to experience the benefits of reductions in work-family conflict more intensely than those who are in the office the majority of their work week.</a:t>
            </a:r>
            <a:r>
              <a:rPr lang="en-US" baseline="30000" dirty="0"/>
              <a:t>42</a:t>
            </a:r>
            <a:r>
              <a:rPr lang="en-US" dirty="0"/>
              <a:t> Beyond the benefits to organizations and their employees, telecommuting has potential benefits to society. One study estimated that if people in the United States telecommuted half the time, carbon emissions would be reduced by approximately 51 metric tons per year.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11</a:t>
            </a:fld>
            <a:endParaRPr lang="en-US" dirty="0"/>
          </a:p>
        </p:txBody>
      </p:sp>
    </p:spTree>
    <p:extLst>
      <p:ext uri="{BB962C8B-B14F-4D97-AF65-F5344CB8AC3E}">
        <p14:creationId xmlns:p14="http://schemas.microsoft.com/office/powerpoint/2010/main" val="26921006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Disadvantages of telecommuting for the employer include potential for social loafing, difficulty coordinating teamwork, and difficulty evaluating non-quantitative performance. Disadvantages for the employee include that he or she may not be as noticed for his or her efforts, increased feelings of isolation, and poorer coworker relationship quality.</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12</a:t>
            </a:fld>
            <a:endParaRPr lang="en-US" dirty="0"/>
          </a:p>
        </p:txBody>
      </p:sp>
    </p:spTree>
    <p:extLst>
      <p:ext uri="{BB962C8B-B14F-4D97-AF65-F5344CB8AC3E}">
        <p14:creationId xmlns:p14="http://schemas.microsoft.com/office/powerpoint/2010/main" val="10427624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Telecommuting seems to mesh with the cultural transition to knowledge work.</a:t>
            </a:r>
          </a:p>
          <a:p>
            <a:pPr lvl="0"/>
            <a:endParaRPr lang="en-US" dirty="0"/>
          </a:p>
          <a:p>
            <a:pPr lvl="0"/>
            <a:r>
              <a:rPr lang="en-US" kern="1200" dirty="0">
                <a:solidFill>
                  <a:schemeClr val="tx1"/>
                </a:solidFill>
                <a:effectLst/>
                <a:latin typeface="+mn-lt"/>
                <a:ea typeface="+mn-ea"/>
                <a:cs typeface="+mn-cs"/>
              </a:rPr>
              <a:t>As the OB poll indicates, people with more education are more apt to work from home.</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13</a:t>
            </a:fld>
            <a:endParaRPr lang="en-US" dirty="0"/>
          </a:p>
        </p:txBody>
      </p:sp>
    </p:spTree>
    <p:extLst>
      <p:ext uri="{BB962C8B-B14F-4D97-AF65-F5344CB8AC3E}">
        <p14:creationId xmlns:p14="http://schemas.microsoft.com/office/powerpoint/2010/main" val="18387785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base" latinLnBrk="0" hangingPunct="1">
              <a:lnSpc>
                <a:spcPct val="100000"/>
              </a:lnSpc>
              <a:spcBef>
                <a:spcPct val="0"/>
              </a:spcBef>
              <a:spcAft>
                <a:spcPct val="0"/>
              </a:spcAft>
              <a:buClrTx/>
              <a:buSzTx/>
              <a:buFontTx/>
              <a:buNone/>
              <a:tabLst/>
              <a:defRPr/>
            </a:pPr>
            <a:r>
              <a:rPr lang="en-US" b="0" i="1" dirty="0">
                <a:effectLst/>
                <a:cs typeface="Arial" charset="0"/>
              </a:rPr>
              <a:t>Employee involvement </a:t>
            </a:r>
            <a:r>
              <a:rPr lang="en-US" b="0" dirty="0">
                <a:effectLst/>
                <a:cs typeface="Arial" charset="0"/>
              </a:rPr>
              <a:t>refers to </a:t>
            </a:r>
            <a:r>
              <a:rPr lang="en-US" dirty="0">
                <a:effectLst/>
                <a:cs typeface="Arial" charset="0"/>
              </a:rPr>
              <a:t>a participative process that uses employees’ input to increase their commitment to the organization’s success. </a:t>
            </a:r>
            <a:r>
              <a:rPr lang="en-US" dirty="0"/>
              <a:t>Two examples of such programs are </a:t>
            </a:r>
            <a:r>
              <a:rPr lang="en-US" i="1" dirty="0"/>
              <a:t>participative management </a:t>
            </a:r>
            <a:r>
              <a:rPr lang="en-US" dirty="0"/>
              <a:t>and </a:t>
            </a:r>
            <a:r>
              <a:rPr lang="en-US" i="1" dirty="0"/>
              <a:t>representative participation</a:t>
            </a:r>
            <a:r>
              <a:rPr lang="en-US" dirty="0"/>
              <a:t>.</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14</a:t>
            </a:fld>
            <a:endParaRPr lang="en-US" dirty="0"/>
          </a:p>
        </p:txBody>
      </p:sp>
    </p:spTree>
    <p:extLst>
      <p:ext uri="{BB962C8B-B14F-4D97-AF65-F5344CB8AC3E}">
        <p14:creationId xmlns:p14="http://schemas.microsoft.com/office/powerpoint/2010/main" val="18945909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a:t>Participative management is the first of the options for employee involvement programs. Common to all participative management programs is joint decision making, wherein subordinates share a significant degree of decision</a:t>
            </a:r>
            <a:r>
              <a:rPr lang="en-US" baseline="0" dirty="0"/>
              <a:t> </a:t>
            </a:r>
            <a:r>
              <a:rPr lang="en-US" dirty="0"/>
              <a:t>making power with their immediate superiors. Participative management has, at times, been promoted as a panacea for poor morale and low productivity. But for it to work, employees must be engaged in issues relevant to their interests so they’ll be motivated, they must have the competence and knowledge to make a useful contribution, and trust and confidence must exist among all parties. </a:t>
            </a:r>
          </a:p>
          <a:p>
            <a:pPr>
              <a:spcBef>
                <a:spcPct val="0"/>
              </a:spcBef>
            </a:pPr>
            <a:endParaRPr lang="en-US" dirty="0"/>
          </a:p>
          <a:p>
            <a:pPr>
              <a:spcBef>
                <a:spcPct val="0"/>
              </a:spcBef>
            </a:pPr>
            <a:r>
              <a:rPr lang="en-US" dirty="0"/>
              <a:t>Studies of the participation–organizational performance relationship have yielded mixed findings. Organizations that institute participative management do have higher stock returns, lower turnover rates, and higher estimated labor productivity, although these effects are typically not large.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15</a:t>
            </a:fld>
            <a:endParaRPr lang="en-US" dirty="0"/>
          </a:p>
        </p:txBody>
      </p:sp>
    </p:spTree>
    <p:extLst>
      <p:ext uri="{BB962C8B-B14F-4D97-AF65-F5344CB8AC3E}">
        <p14:creationId xmlns:p14="http://schemas.microsoft.com/office/powerpoint/2010/main" val="3789466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a:t>Representative participation is spreading. Almost every country in Western Europe has some type of legislation requiring it. It is the most widely legislated form of employee involvement around the world. The goal is to redistribute power within an organization, putting labor on a more equal footing with the interests of management and stockholders.</a:t>
            </a:r>
          </a:p>
          <a:p>
            <a:pPr>
              <a:spcBef>
                <a:spcPct val="0"/>
              </a:spcBef>
            </a:pPr>
            <a:endParaRPr lang="en-US" dirty="0"/>
          </a:p>
          <a:p>
            <a:pPr>
              <a:spcBef>
                <a:spcPct val="0"/>
              </a:spcBef>
            </a:pPr>
            <a:r>
              <a:rPr lang="en-US" dirty="0"/>
              <a:t>The two most common forms include works councils that link employees with management. They are groups of nominated or elected employees who must be consulted when management makes decisions involving personnel. Second is board representatives, who are employees who sit on a company’s board of directors and represent the interests of the firm’s employees. The overall influence of representative participation seems to be minimal. The evidence suggests that works councils are dominated by management and have little impact on employees or the organization. If one were interested in changing employee attitudes or in improving organizational performance, representative participation would be a poor choice.</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16</a:t>
            </a:fld>
            <a:endParaRPr lang="en-US" dirty="0"/>
          </a:p>
        </p:txBody>
      </p:sp>
    </p:spTree>
    <p:extLst>
      <p:ext uri="{BB962C8B-B14F-4D97-AF65-F5344CB8AC3E}">
        <p14:creationId xmlns:p14="http://schemas.microsoft.com/office/powerpoint/2010/main" val="10499650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a:t>Now, let’s talk about using rewards to motivate people, and specifically, what to pay employees. As we saw in Chapter 3, pay is not a primary factor driving job satisfaction. However, it does motivate people, and companies often underestimate its importance in keeping top talent. </a:t>
            </a:r>
          </a:p>
          <a:p>
            <a:pPr>
              <a:spcBef>
                <a:spcPct val="0"/>
              </a:spcBef>
            </a:pPr>
            <a:endParaRPr lang="en-US" dirty="0"/>
          </a:p>
          <a:p>
            <a:pPr>
              <a:spcBef>
                <a:spcPct val="0"/>
              </a:spcBef>
            </a:pPr>
            <a:r>
              <a:rPr lang="en-US" dirty="0"/>
              <a:t>So, what should an organization do? How should the pay structure be established?</a:t>
            </a:r>
            <a:r>
              <a:rPr lang="en-US" baseline="0" dirty="0"/>
              <a:t> </a:t>
            </a:r>
            <a:r>
              <a:rPr lang="en-US" dirty="0"/>
              <a:t>The answer is not easy – it’s a complex process that entails balancing internal equity and external equity. Some organizations prefer to pay leaders by paying above market. Keep in mind that paying more may net better-qualified and more highly motivated employees who may stay with the firm longer.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17</a:t>
            </a:fld>
            <a:endParaRPr lang="en-US" dirty="0"/>
          </a:p>
        </p:txBody>
      </p:sp>
    </p:spTree>
    <p:extLst>
      <p:ext uri="{BB962C8B-B14F-4D97-AF65-F5344CB8AC3E}">
        <p14:creationId xmlns:p14="http://schemas.microsoft.com/office/powerpoint/2010/main" val="7255379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Rewarding individual employees through variable-pay programs is becoming more common in the workplace. A number of organizations are moving away from paying solely on credentials or length of service. Piece-rate plans, merit-based pay, bonuses, profit sharing, and employee stock ownership plans are all forms of a variable-pay program, which base a portion of an employee’s pay on some individual and/or organizational measure of performance. Individual earnings therefore fluctuate up and down.</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18</a:t>
            </a:fld>
            <a:endParaRPr lang="en-US" dirty="0"/>
          </a:p>
        </p:txBody>
      </p:sp>
    </p:spTree>
    <p:extLst>
      <p:ext uri="{BB962C8B-B14F-4D97-AF65-F5344CB8AC3E}">
        <p14:creationId xmlns:p14="http://schemas.microsoft.com/office/powerpoint/2010/main" val="11054796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a:spcBef>
                <a:spcPct val="0"/>
              </a:spcBef>
            </a:pPr>
            <a:r>
              <a:rPr lang="en-US" dirty="0">
                <a:latin typeface="Times New Roman" panose="02020603050405020304" pitchFamily="18" charset="0"/>
                <a:cs typeface="Times New Roman" panose="02020603050405020304" pitchFamily="18" charset="0"/>
              </a:rPr>
              <a:t>The first of the variable pay programs is </a:t>
            </a:r>
            <a:r>
              <a:rPr lang="en-US" i="1" dirty="0">
                <a:latin typeface="Times New Roman" panose="02020603050405020304" pitchFamily="18" charset="0"/>
                <a:cs typeface="Times New Roman" panose="02020603050405020304" pitchFamily="18" charset="0"/>
              </a:rPr>
              <a:t>piece-rate pay </a:t>
            </a:r>
            <a:r>
              <a:rPr lang="en-US" dirty="0">
                <a:latin typeface="Times New Roman" panose="02020603050405020304" pitchFamily="18" charset="0"/>
                <a:cs typeface="Times New Roman" panose="02020603050405020304" pitchFamily="18" charset="0"/>
              </a:rPr>
              <a:t>plans. Here, workers are paid a fixed sum for each unit of production completed. A pure piece-rate plan provides no base salary and pays the employee only for what he or she produces. The main concern for both individual and team piece-rate workers is financial risk. </a:t>
            </a:r>
          </a:p>
          <a:p>
            <a:pPr marL="0" lvl="1">
              <a:spcBef>
                <a:spcPct val="0"/>
              </a:spcBef>
            </a:pPr>
            <a:endParaRPr lang="en-US" dirty="0">
              <a:latin typeface="Times New Roman" panose="02020603050405020304" pitchFamily="18" charset="0"/>
              <a:cs typeface="Times New Roman" panose="02020603050405020304" pitchFamily="18" charset="0"/>
            </a:endParaRPr>
          </a:p>
          <a:p>
            <a:pPr>
              <a:spcBef>
                <a:spcPct val="0"/>
              </a:spcBef>
            </a:pPr>
            <a:r>
              <a:rPr lang="en-US" dirty="0">
                <a:latin typeface="Times New Roman" panose="02020603050405020304" pitchFamily="18" charset="0"/>
                <a:cs typeface="Times New Roman" panose="02020603050405020304" pitchFamily="18" charset="0"/>
              </a:rPr>
              <a:t>The main limitation of the piece rate plan is that it doesn’t work for all types of jobs. Although incentives are motivating and relevant for some jobs, it is unrealistic to think they can constitute the only piece of some employees’ pay.</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19</a:t>
            </a:fld>
            <a:endParaRPr lang="en-US" dirty="0"/>
          </a:p>
        </p:txBody>
      </p:sp>
    </p:spTree>
    <p:extLst>
      <p:ext uri="{BB962C8B-B14F-4D97-AF65-F5344CB8AC3E}">
        <p14:creationId xmlns:p14="http://schemas.microsoft.com/office/powerpoint/2010/main" val="3572552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t>After studying this chapter, you should be able to:</a:t>
            </a:r>
          </a:p>
          <a:p>
            <a:pPr marL="171450" indent="-171450">
              <a:lnSpc>
                <a:spcPct val="80000"/>
              </a:lnSpc>
              <a:buFont typeface="Arial" panose="020B0604020202020204" pitchFamily="34" charset="0"/>
              <a:buChar char="•"/>
            </a:pPr>
            <a:r>
              <a:rPr lang="en-US" dirty="0">
                <a:cs typeface="Arial" charset="0"/>
              </a:rPr>
              <a:t>Describe how the job characteristics model motivates by changing the work environment.</a:t>
            </a:r>
          </a:p>
          <a:p>
            <a:pPr marL="171450" indent="-171450">
              <a:lnSpc>
                <a:spcPct val="80000"/>
              </a:lnSpc>
              <a:buFont typeface="Arial" panose="020B0604020202020204" pitchFamily="34" charset="0"/>
              <a:buChar char="•"/>
            </a:pPr>
            <a:r>
              <a:rPr lang="en-US" dirty="0">
                <a:cs typeface="Arial" charset="0"/>
              </a:rPr>
              <a:t>Compare the main ways jobs can be redesigned.</a:t>
            </a:r>
          </a:p>
          <a:p>
            <a:pPr marL="171450" indent="-171450">
              <a:lnSpc>
                <a:spcPct val="80000"/>
              </a:lnSpc>
              <a:buFont typeface="Arial" panose="020B0604020202020204" pitchFamily="34" charset="0"/>
              <a:buChar char="•"/>
            </a:pPr>
            <a:r>
              <a:rPr lang="en-US" dirty="0">
                <a:cs typeface="Arial" charset="0"/>
              </a:rPr>
              <a:t>Explain how specific alternative work arrangements can motivate employees.</a:t>
            </a:r>
          </a:p>
          <a:p>
            <a:pPr marL="171450" indent="-171450">
              <a:lnSpc>
                <a:spcPct val="80000"/>
              </a:lnSpc>
              <a:buFont typeface="Arial" panose="020B0604020202020204" pitchFamily="34" charset="0"/>
              <a:buChar char="•"/>
            </a:pPr>
            <a:r>
              <a:rPr lang="en-US" dirty="0">
                <a:cs typeface="Arial" charset="0"/>
              </a:rPr>
              <a:t>Describe how employee involvement measures can motivate employees.</a:t>
            </a:r>
          </a:p>
          <a:p>
            <a:pPr marL="171450" indent="-171450">
              <a:lnSpc>
                <a:spcPct val="80000"/>
              </a:lnSpc>
              <a:buFont typeface="Arial" panose="020B0604020202020204" pitchFamily="34" charset="0"/>
              <a:buChar char="•"/>
            </a:pPr>
            <a:r>
              <a:rPr lang="en-US" dirty="0">
                <a:cs typeface="Arial" charset="0"/>
              </a:rPr>
              <a:t>Demonstrate how the different types of variable-pay programs can increase employee motivation.</a:t>
            </a:r>
          </a:p>
          <a:p>
            <a:pPr marL="171450" indent="-171450">
              <a:lnSpc>
                <a:spcPct val="80000"/>
              </a:lnSpc>
              <a:buFont typeface="Arial" panose="020B0604020202020204" pitchFamily="34" charset="0"/>
              <a:buChar char="•"/>
            </a:pPr>
            <a:r>
              <a:rPr lang="en-US" dirty="0">
                <a:cs typeface="Arial" charset="0"/>
              </a:rPr>
              <a:t>Show how flexible benefits turn benefits into motivators.</a:t>
            </a:r>
          </a:p>
          <a:p>
            <a:pPr marL="171450" indent="-171450">
              <a:lnSpc>
                <a:spcPct val="80000"/>
              </a:lnSpc>
              <a:buFont typeface="Arial" panose="020B0604020202020204" pitchFamily="34" charset="0"/>
              <a:buChar char="•"/>
            </a:pPr>
            <a:r>
              <a:rPr lang="en-US" dirty="0">
                <a:cs typeface="Arial" charset="0"/>
              </a:rPr>
              <a:t>Identify the motivational benefits of intrinsic rewards.</a:t>
            </a:r>
            <a:endParaRPr lang="en-US" altLang="en-US" sz="1200" dirty="0">
              <a:solidFill>
                <a:schemeClr val="tx1">
                  <a:lumMod val="75000"/>
                  <a:lumOff val="25000"/>
                </a:schemeClr>
              </a:solidFill>
              <a:ea typeface="ＭＳ Ｐゴシック" pitchFamily="34" charset="-128"/>
              <a:cs typeface="Lucida Sans Unicode" pitchFamily="34"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2</a:t>
            </a:fld>
            <a:endParaRPr lang="en-US" dirty="0"/>
          </a:p>
        </p:txBody>
      </p:sp>
    </p:spTree>
    <p:extLst>
      <p:ext uri="{BB962C8B-B14F-4D97-AF65-F5344CB8AC3E}">
        <p14:creationId xmlns:p14="http://schemas.microsoft.com/office/powerpoint/2010/main" val="32547142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The second variable pay method is </a:t>
            </a:r>
            <a:r>
              <a:rPr lang="en-US" i="1" dirty="0"/>
              <a:t>the merit-based pay </a:t>
            </a:r>
            <a:r>
              <a:rPr lang="en-US" dirty="0"/>
              <a:t>plan. These plans are based on performance appraisal ratings. Their main advantage is that they allow employers to differentiate pay based on performance, and so create perceptions of relationships between performance and rewards. Most large organizations have merit pay plans, particularly for salaried employees. Limitations to merit-based plans include that they are based on annual performance appraisals, that the merit pool fluctuates based on economic conditions, and that unions typically resist merit-based</a:t>
            </a:r>
            <a:r>
              <a:rPr lang="en-US" baseline="0" dirty="0"/>
              <a:t> </a:t>
            </a:r>
            <a:r>
              <a:rPr lang="en-US" dirty="0"/>
              <a:t>pay plans.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20</a:t>
            </a:fld>
            <a:endParaRPr lang="en-US" dirty="0"/>
          </a:p>
        </p:txBody>
      </p:sp>
    </p:spTree>
    <p:extLst>
      <p:ext uri="{BB962C8B-B14F-4D97-AF65-F5344CB8AC3E}">
        <p14:creationId xmlns:p14="http://schemas.microsoft.com/office/powerpoint/2010/main" val="35430591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a:t>The use of </a:t>
            </a:r>
            <a:r>
              <a:rPr lang="en-US" i="1" dirty="0"/>
              <a:t>bonuses</a:t>
            </a:r>
            <a:r>
              <a:rPr lang="en-US" dirty="0"/>
              <a:t> is becoming more common in many organizations. An annual bonus is a significant component of total compensation for many jobs.</a:t>
            </a:r>
          </a:p>
          <a:p>
            <a:pPr>
              <a:spcBef>
                <a:spcPct val="0"/>
              </a:spcBef>
            </a:pPr>
            <a:endParaRPr lang="en-US" dirty="0"/>
          </a:p>
          <a:p>
            <a:pPr>
              <a:spcBef>
                <a:spcPct val="0"/>
              </a:spcBef>
            </a:pPr>
            <a:r>
              <a:rPr lang="en-US" dirty="0"/>
              <a:t>Bonus plans increasingly include lower-ranking employees; many companies now routinely reward production employees with bonuses in the thousands of dollars when profits improve. The incentive effects of performance bonuses should be higher than those of merit pay because rather than paying for performance years ago, which was rolled into base pay, bonuses reward recent performance. When times are bad, firms can cut bonuses to reduce compensation costs. The downside of bonuses is that employees’ pay is more vulnerable to cuts.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21</a:t>
            </a:fld>
            <a:endParaRPr lang="en-US" dirty="0"/>
          </a:p>
        </p:txBody>
      </p:sp>
    </p:spTree>
    <p:extLst>
      <p:ext uri="{BB962C8B-B14F-4D97-AF65-F5344CB8AC3E}">
        <p14:creationId xmlns:p14="http://schemas.microsoft.com/office/powerpoint/2010/main" val="29551981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i="1" dirty="0"/>
              <a:t>Profit-sharing plans </a:t>
            </a:r>
            <a:r>
              <a:rPr lang="en-US" dirty="0"/>
              <a:t>are organization-wide programs that distribute compensation based on some established formula centered around a company’s profitability. Compensation can be direct cash outlays or, particularly for top managers, allocations of stock options. Profit-sharing plans at the organizational level appear to have positive impacts on employee attitudes; employees report a greater feeling of psychological ownership.</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22</a:t>
            </a:fld>
            <a:endParaRPr lang="en-US" dirty="0"/>
          </a:p>
        </p:txBody>
      </p:sp>
    </p:spTree>
    <p:extLst>
      <p:ext uri="{BB962C8B-B14F-4D97-AF65-F5344CB8AC3E}">
        <p14:creationId xmlns:p14="http://schemas.microsoft.com/office/powerpoint/2010/main" val="2585791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a:t>Another variable-pay option is the </a:t>
            </a:r>
            <a:r>
              <a:rPr lang="en-US" i="1" dirty="0"/>
              <a:t>employee stock ownership plan,</a:t>
            </a:r>
            <a:r>
              <a:rPr lang="en-US" i="1" baseline="0" dirty="0"/>
              <a:t> </a:t>
            </a:r>
            <a:r>
              <a:rPr lang="en-US" dirty="0"/>
              <a:t>or ESOP. An ESOP is a company-established benefit plan in which employees acquire stock, often at below-market prices, as part of their benefits.</a:t>
            </a:r>
          </a:p>
          <a:p>
            <a:pPr>
              <a:spcBef>
                <a:spcPct val="0"/>
              </a:spcBef>
            </a:pPr>
            <a:endParaRPr lang="en-US" dirty="0"/>
          </a:p>
          <a:p>
            <a:pPr>
              <a:spcBef>
                <a:spcPct val="0"/>
              </a:spcBef>
            </a:pPr>
            <a:r>
              <a:rPr lang="en-US" dirty="0"/>
              <a:t>Research on ESOPs indicates that they increase employee satisfaction and innovation. ESOPs have the potential to increase employee job satisfaction and work motivation, but employees need to psychologically experience ownership. </a:t>
            </a:r>
          </a:p>
          <a:p>
            <a:pPr>
              <a:spcBef>
                <a:spcPct val="0"/>
              </a:spcBef>
            </a:pPr>
            <a:endParaRPr lang="en-US" dirty="0"/>
          </a:p>
          <a:p>
            <a:pPr>
              <a:spcBef>
                <a:spcPct val="0"/>
              </a:spcBef>
            </a:pPr>
            <a:r>
              <a:rPr lang="en-US" dirty="0"/>
              <a:t>ESOP plans for top management can reduce unethical behavior. CEOs are more likely to manipulate firm earnings reports to make themselves look good in the short run when they don’t have an ownership share, even though this manipulation will eventually lead to lower stock prices. However, when CEOs own a large amount of stock, they report earnings accurately because they don’t want the negative consequences of declining stock prices.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23</a:t>
            </a:fld>
            <a:endParaRPr lang="en-US" dirty="0"/>
          </a:p>
        </p:txBody>
      </p:sp>
    </p:spTree>
    <p:extLst>
      <p:ext uri="{BB962C8B-B14F-4D97-AF65-F5344CB8AC3E}">
        <p14:creationId xmlns:p14="http://schemas.microsoft.com/office/powerpoint/2010/main" val="46183434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3">
              <a:spcBef>
                <a:spcPct val="0"/>
              </a:spcBef>
            </a:pPr>
            <a:r>
              <a:rPr lang="en-US" dirty="0"/>
              <a:t>Do variable-pay programs increase motivation and productivity? Generally, yes, but that doesn’t mean everyone is equally motivated by them. </a:t>
            </a:r>
          </a:p>
          <a:p>
            <a:pPr>
              <a:spcBef>
                <a:spcPct val="0"/>
              </a:spcBef>
            </a:pPr>
            <a:endParaRPr lang="en-US" dirty="0"/>
          </a:p>
          <a:p>
            <a:pPr>
              <a:spcBef>
                <a:spcPct val="0"/>
              </a:spcBef>
            </a:pPr>
            <a:r>
              <a:rPr lang="en-US" dirty="0"/>
              <a:t>Managers should monitor their employees</a:t>
            </a:r>
            <a:r>
              <a:rPr lang="en-US"/>
              <a:t>’ performance–reward </a:t>
            </a:r>
            <a:r>
              <a:rPr lang="en-US" dirty="0"/>
              <a:t>expectancy, since a combination of elements that makes employees feel that their greater performance will yield them greater results will be the most motivating.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24</a:t>
            </a:fld>
            <a:endParaRPr lang="en-US" dirty="0"/>
          </a:p>
        </p:txBody>
      </p:sp>
    </p:spTree>
    <p:extLst>
      <p:ext uri="{BB962C8B-B14F-4D97-AF65-F5344CB8AC3E}">
        <p14:creationId xmlns:p14="http://schemas.microsoft.com/office/powerpoint/2010/main" val="19679127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i="1" dirty="0"/>
              <a:t>Flexible benefits </a:t>
            </a:r>
            <a:r>
              <a:rPr lang="en-US" dirty="0"/>
              <a:t>individualize rewards by allowing each employee to choose the compensation package that best satisfies his or her current needs and situation.</a:t>
            </a:r>
          </a:p>
          <a:p>
            <a:pPr>
              <a:spcBef>
                <a:spcPct val="0"/>
              </a:spcBef>
            </a:pPr>
            <a:r>
              <a:rPr lang="en-US" dirty="0"/>
              <a:t>Flexible benefits can accommodate differences in employee needs based on age, marital status, spouses’ benefit status, and number and age of dependents.</a:t>
            </a:r>
          </a:p>
          <a:p>
            <a:pPr>
              <a:spcBef>
                <a:spcPct val="0"/>
              </a:spcBef>
            </a:pPr>
            <a:r>
              <a:rPr lang="en-US" dirty="0"/>
              <a:t>	</a:t>
            </a:r>
          </a:p>
          <a:p>
            <a:pPr marL="0" lvl="3"/>
            <a:r>
              <a:rPr lang="en-US" dirty="0"/>
              <a:t>Today, almost all major corporations in the United States offer flexible benefits. </a:t>
            </a:r>
          </a:p>
          <a:p>
            <a:pPr marL="0" lvl="3"/>
            <a:r>
              <a:rPr lang="en-US" dirty="0"/>
              <a:t>However, it may be surprising that their usage is not yet global.</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25</a:t>
            </a:fld>
            <a:endParaRPr lang="en-US" dirty="0"/>
          </a:p>
        </p:txBody>
      </p:sp>
    </p:spTree>
    <p:extLst>
      <p:ext uri="{BB962C8B-B14F-4D97-AF65-F5344CB8AC3E}">
        <p14:creationId xmlns:p14="http://schemas.microsoft.com/office/powerpoint/2010/main" val="29573871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a:t>Organizations are increasingly recognizing that important work rewards can be both intrinsic and extrinsic. Rewards are intrinsic in the form of employee recognition programs and extrinsic in the form of compensation systems. </a:t>
            </a:r>
          </a:p>
          <a:p>
            <a:pPr>
              <a:spcBef>
                <a:spcPct val="0"/>
              </a:spcBef>
            </a:pPr>
            <a:endParaRPr lang="en-US" dirty="0"/>
          </a:p>
          <a:p>
            <a:pPr>
              <a:spcBef>
                <a:spcPct val="0"/>
              </a:spcBef>
            </a:pPr>
            <a:r>
              <a:rPr lang="en-US" dirty="0"/>
              <a:t>Employee recognition programs range from a spontaneous and private thank-you to widely publicized formal programs in which specific types of behavior are encouraged and the procedures for attaining recognition are clearly identified. </a:t>
            </a:r>
          </a:p>
          <a:p>
            <a:pPr>
              <a:spcBef>
                <a:spcPct val="0"/>
              </a:spcBef>
            </a:pPr>
            <a:r>
              <a:rPr lang="en-US" dirty="0"/>
              <a:t>An obvious advantage of recognition programs is that they are inexpensive: praise is free! With or without financial rewards, they can be highly motivating to employees.</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26</a:t>
            </a:fld>
            <a:endParaRPr lang="en-US" dirty="0"/>
          </a:p>
        </p:txBody>
      </p:sp>
    </p:spTree>
    <p:extLst>
      <p:ext uri="{BB962C8B-B14F-4D97-AF65-F5344CB8AC3E}">
        <p14:creationId xmlns:p14="http://schemas.microsoft.com/office/powerpoint/2010/main" val="279993623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a:r>
              <a:rPr lang="en-US" dirty="0"/>
              <a:t>The study of what motivates individuals is ultimately key to organizational performance. Employees whose differences are recognized, who feel valued, and who have the opportunity to work in jobs that are tailored to their strengths and interests will be motivated to perform at the highest levels. Employee participation also can increase employee productivity, commitment to work goals, motivation, and job satisfaction. However, we cannot overlook the powerful role of organizational rewards in influencing motivation. Pay, benefits, and intrinsic rewards must be carefully and thoughtfully designed in order to enhance employee motivation toward positive organizational outcomes. </a:t>
            </a:r>
          </a:p>
          <a:p>
            <a:pPr>
              <a:spcBef>
                <a:spcPct val="0"/>
              </a:spcBef>
            </a:pPr>
            <a:endParaRPr lang="en-US" dirty="0"/>
          </a:p>
          <a:p>
            <a:pPr>
              <a:spcBef>
                <a:spcPct val="0"/>
              </a:spcBef>
            </a:pPr>
            <a:r>
              <a:rPr lang="en-US" dirty="0"/>
              <a:t>Managers should:</a:t>
            </a:r>
          </a:p>
          <a:p>
            <a:pPr marL="171450" indent="-171450">
              <a:spcBef>
                <a:spcPct val="0"/>
              </a:spcBef>
              <a:buFont typeface="Arial" panose="020B0604020202020204" pitchFamily="34" charset="0"/>
              <a:buChar char="•"/>
            </a:pPr>
            <a:r>
              <a:rPr lang="en-US" dirty="0"/>
              <a:t>Recognize individual differences. Spend the time necessary to understand what’s important to each employee. Design jobs to align with individual needs and maximize their motivation potential.</a:t>
            </a:r>
          </a:p>
          <a:p>
            <a:pPr marL="171450" indent="-171450">
              <a:spcBef>
                <a:spcPct val="0"/>
              </a:spcBef>
              <a:buFont typeface="Arial" panose="020B0604020202020204" pitchFamily="34" charset="0"/>
              <a:buChar char="•"/>
            </a:pPr>
            <a:r>
              <a:rPr lang="en-US" dirty="0"/>
              <a:t>Use goals and feedback. You should give employees firm, specific goals, and they should get feedback on how well they are faring in pursuit of those goals.</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27</a:t>
            </a:fld>
            <a:endParaRPr lang="en-US" dirty="0"/>
          </a:p>
        </p:txBody>
      </p:sp>
    </p:spTree>
    <p:extLst>
      <p:ext uri="{BB962C8B-B14F-4D97-AF65-F5344CB8AC3E}">
        <p14:creationId xmlns:p14="http://schemas.microsoft.com/office/powerpoint/2010/main" val="189187515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a:t>In addition, managers should:</a:t>
            </a:r>
          </a:p>
          <a:p>
            <a:pPr marL="171450" indent="-171450">
              <a:spcBef>
                <a:spcPct val="0"/>
              </a:spcBef>
              <a:buFont typeface="Arial" panose="020B0604020202020204" pitchFamily="34" charset="0"/>
              <a:buChar char="•"/>
            </a:pPr>
            <a:r>
              <a:rPr lang="en-US" dirty="0"/>
              <a:t>Allow employees to participate in decisions that affect them. Employees can contribute to setting work goals, choosing their own benefits packages, and solving productivity and quality problems. </a:t>
            </a:r>
          </a:p>
          <a:p>
            <a:pPr marL="171450" indent="-171450">
              <a:spcBef>
                <a:spcPct val="0"/>
              </a:spcBef>
              <a:buFont typeface="Arial" panose="020B0604020202020204" pitchFamily="34" charset="0"/>
              <a:buChar char="•"/>
            </a:pPr>
            <a:r>
              <a:rPr lang="en-US" dirty="0"/>
              <a:t>Link rewards to performance. Rewards should be contingent on performance, and employees must perceive the link between the two.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28</a:t>
            </a:fld>
            <a:endParaRPr lang="en-US" dirty="0"/>
          </a:p>
        </p:txBody>
      </p:sp>
    </p:spTree>
    <p:extLst>
      <p:ext uri="{BB962C8B-B14F-4D97-AF65-F5344CB8AC3E}">
        <p14:creationId xmlns:p14="http://schemas.microsoft.com/office/powerpoint/2010/main" val="11798368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a:t>Finally, managers should:</a:t>
            </a:r>
          </a:p>
          <a:p>
            <a:pPr marL="171450" indent="-171450">
              <a:spcBef>
                <a:spcPct val="0"/>
              </a:spcBef>
              <a:buFont typeface="Arial" panose="020B0604020202020204" pitchFamily="34" charset="0"/>
              <a:buChar char="•"/>
            </a:pPr>
            <a:r>
              <a:rPr lang="en-US" dirty="0"/>
              <a:t>Check the system for equity. Employees should perceive that </a:t>
            </a:r>
            <a:r>
              <a:rPr lang="en-US" sz="1200" dirty="0"/>
              <a:t>individual effort and outcomes explain differences in pay and other rewards.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29</a:t>
            </a:fld>
            <a:endParaRPr lang="en-US" dirty="0"/>
          </a:p>
        </p:txBody>
      </p:sp>
    </p:spTree>
    <p:extLst>
      <p:ext uri="{BB962C8B-B14F-4D97-AF65-F5344CB8AC3E}">
        <p14:creationId xmlns:p14="http://schemas.microsoft.com/office/powerpoint/2010/main" val="21831688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i="1" dirty="0"/>
              <a:t>The Job Characteristics Model </a:t>
            </a:r>
            <a:r>
              <a:rPr lang="en-US" i="0" dirty="0"/>
              <a:t>(JCM) as shown</a:t>
            </a:r>
            <a:r>
              <a:rPr lang="en-US" i="0" baseline="0" dirty="0"/>
              <a:t> here in Exhibit 8-1,</a:t>
            </a:r>
            <a:r>
              <a:rPr lang="en-US" i="0" dirty="0"/>
              <a:t> </a:t>
            </a:r>
            <a:r>
              <a:rPr lang="en-US" dirty="0"/>
              <a:t>proposes that any job may be described by five core job dimensions:</a:t>
            </a:r>
          </a:p>
          <a:p>
            <a:pPr marL="228600" indent="-228600">
              <a:spcBef>
                <a:spcPct val="0"/>
              </a:spcBef>
              <a:buAutoNum type="arabicPeriod"/>
            </a:pPr>
            <a:r>
              <a:rPr lang="en-US" i="1" dirty="0"/>
              <a:t>Skill variety </a:t>
            </a:r>
            <a:r>
              <a:rPr lang="en-US" dirty="0"/>
              <a:t>is the degree to which the job requires a variety of different activities, so the worker can use a number of different skills and talent. </a:t>
            </a:r>
          </a:p>
          <a:p>
            <a:pPr marL="228600" indent="-228600">
              <a:spcBef>
                <a:spcPct val="0"/>
              </a:spcBef>
              <a:buAutoNum type="arabicPeriod"/>
            </a:pPr>
            <a:r>
              <a:rPr lang="en-US" i="1" dirty="0"/>
              <a:t>Task identity </a:t>
            </a:r>
            <a:r>
              <a:rPr lang="en-US" dirty="0"/>
              <a:t>is the degree to which the job requires completion of a whole and identifiable piece of work. </a:t>
            </a:r>
          </a:p>
          <a:p>
            <a:pPr marL="228600" indent="-228600">
              <a:spcBef>
                <a:spcPct val="0"/>
              </a:spcBef>
              <a:buAutoNum type="arabicPeriod"/>
            </a:pPr>
            <a:r>
              <a:rPr lang="en-US" i="1" dirty="0"/>
              <a:t>Task significance </a:t>
            </a:r>
            <a:r>
              <a:rPr lang="en-US" dirty="0"/>
              <a:t>is the degree to which the job has a substantial impact on the lives or work of other people. </a:t>
            </a:r>
          </a:p>
          <a:p>
            <a:pPr marL="228600" indent="-228600">
              <a:spcBef>
                <a:spcPct val="0"/>
              </a:spcBef>
              <a:buAutoNum type="arabicPeriod"/>
            </a:pPr>
            <a:r>
              <a:rPr lang="en-US" i="1" dirty="0"/>
              <a:t>Autonomy</a:t>
            </a:r>
            <a:r>
              <a:rPr lang="en-US" dirty="0"/>
              <a:t> is the degree to which the job provides substantial freedom, independence, and discretion to the individual in scheduling the work and determining the procedures to be used in carrying it out. </a:t>
            </a:r>
          </a:p>
          <a:p>
            <a:pPr marL="228600" indent="-228600">
              <a:spcBef>
                <a:spcPct val="0"/>
              </a:spcBef>
              <a:buAutoNum type="arabicPeriod"/>
            </a:pPr>
            <a:r>
              <a:rPr lang="en-US" i="1" dirty="0"/>
              <a:t>Feedback</a:t>
            </a:r>
            <a:r>
              <a:rPr lang="en-US" dirty="0"/>
              <a:t> is the degree to which carrying out the work activities required by the job results in the individual obtaining direct and clear information about the effectiveness of his or her performance. </a:t>
            </a:r>
          </a:p>
          <a:p>
            <a:pPr>
              <a:spcBef>
                <a:spcPct val="0"/>
              </a:spcBef>
            </a:pPr>
            <a:endParaRPr lang="en-US" dirty="0"/>
          </a:p>
          <a:p>
            <a:pPr>
              <a:spcBef>
                <a:spcPct val="0"/>
              </a:spcBef>
            </a:pPr>
            <a:r>
              <a:rPr lang="en-US" dirty="0"/>
              <a:t>The first three dimensions—skill variety, task identity, and task significance—combine to create meaningful work the incumbent will view as important, valuable, and worthwhile. From a motivational standpoint, the JCM proposes that individuals obtain internal rewards when they learn (knowledge of results) that they personally (experienced responsibility) have performed well on a task they care about (experienced meaningfulness). Individuals with a high growth need are more likely to experience the critical psychological states when their jobs are enriched—and respond to them more positively—than are their counterparts with low growth need.</a:t>
            </a:r>
          </a:p>
        </p:txBody>
      </p:sp>
      <p:sp>
        <p:nvSpPr>
          <p:cNvPr id="4" name="Slide Number Placeholder 3"/>
          <p:cNvSpPr>
            <a:spLocks noGrp="1"/>
          </p:cNvSpPr>
          <p:nvPr>
            <p:ph type="sldNum" sz="quarter" idx="10"/>
          </p:nvPr>
        </p:nvSpPr>
        <p:spPr/>
        <p:txBody>
          <a:bodyPr/>
          <a:lstStyle/>
          <a:p>
            <a:fld id="{A73D6722-9B4D-4E29-B226-C325925A8118}" type="slidenum">
              <a:rPr lang="en-US" smtClean="0"/>
              <a:pPr/>
              <a:t>3</a:t>
            </a:fld>
            <a:endParaRPr lang="en-US" dirty="0"/>
          </a:p>
        </p:txBody>
      </p:sp>
    </p:spTree>
    <p:extLst>
      <p:ext uri="{BB962C8B-B14F-4D97-AF65-F5344CB8AC3E}">
        <p14:creationId xmlns:p14="http://schemas.microsoft.com/office/powerpoint/2010/main" val="36087843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t>After studying this chapter, you should be able to:</a:t>
            </a:r>
          </a:p>
          <a:p>
            <a:pPr marL="171450" indent="-171450">
              <a:lnSpc>
                <a:spcPct val="80000"/>
              </a:lnSpc>
              <a:buFont typeface="Arial" panose="020B0604020202020204" pitchFamily="34" charset="0"/>
              <a:buChar char="•"/>
            </a:pPr>
            <a:r>
              <a:rPr lang="en-US" dirty="0">
                <a:cs typeface="Arial" charset="0"/>
              </a:rPr>
              <a:t>Describe how the job characteristics model motivates by changing the work environment.</a:t>
            </a:r>
          </a:p>
          <a:p>
            <a:pPr marL="171450" indent="-171450">
              <a:lnSpc>
                <a:spcPct val="80000"/>
              </a:lnSpc>
              <a:buFont typeface="Arial" panose="020B0604020202020204" pitchFamily="34" charset="0"/>
              <a:buChar char="•"/>
            </a:pPr>
            <a:r>
              <a:rPr lang="en-US" dirty="0">
                <a:cs typeface="Arial" charset="0"/>
              </a:rPr>
              <a:t>Compare the main ways jobs can be redesigned.</a:t>
            </a:r>
          </a:p>
          <a:p>
            <a:pPr marL="171450" indent="-171450">
              <a:lnSpc>
                <a:spcPct val="80000"/>
              </a:lnSpc>
              <a:buFont typeface="Arial" panose="020B0604020202020204" pitchFamily="34" charset="0"/>
              <a:buChar char="•"/>
            </a:pPr>
            <a:r>
              <a:rPr lang="en-US" dirty="0">
                <a:cs typeface="Arial" charset="0"/>
              </a:rPr>
              <a:t>Explain how specific alternative work arrangements can motivate employees.</a:t>
            </a:r>
          </a:p>
          <a:p>
            <a:pPr marL="171450" indent="-171450">
              <a:lnSpc>
                <a:spcPct val="80000"/>
              </a:lnSpc>
              <a:buFont typeface="Arial" panose="020B0604020202020204" pitchFamily="34" charset="0"/>
              <a:buChar char="•"/>
            </a:pPr>
            <a:r>
              <a:rPr lang="en-US" dirty="0">
                <a:cs typeface="Arial" charset="0"/>
              </a:rPr>
              <a:t>Describe how employee involvement measures can motivate employees.</a:t>
            </a:r>
          </a:p>
          <a:p>
            <a:pPr marL="171450" indent="-171450">
              <a:lnSpc>
                <a:spcPct val="80000"/>
              </a:lnSpc>
              <a:buFont typeface="Arial" panose="020B0604020202020204" pitchFamily="34" charset="0"/>
              <a:buChar char="•"/>
            </a:pPr>
            <a:r>
              <a:rPr lang="en-US" dirty="0">
                <a:cs typeface="Arial" charset="0"/>
              </a:rPr>
              <a:t>Demonstrate how the different types of variable-pay programs can increase employee motivation.</a:t>
            </a:r>
          </a:p>
          <a:p>
            <a:pPr marL="171450" indent="-171450">
              <a:lnSpc>
                <a:spcPct val="80000"/>
              </a:lnSpc>
              <a:buFont typeface="Arial" panose="020B0604020202020204" pitchFamily="34" charset="0"/>
              <a:buChar char="•"/>
            </a:pPr>
            <a:r>
              <a:rPr lang="en-US" dirty="0">
                <a:cs typeface="Arial" charset="0"/>
              </a:rPr>
              <a:t>Show how flexible benefits turn benefits into motivators.</a:t>
            </a:r>
          </a:p>
          <a:p>
            <a:pPr marL="171450" indent="-171450">
              <a:lnSpc>
                <a:spcPct val="80000"/>
              </a:lnSpc>
              <a:buFont typeface="Arial" panose="020B0604020202020204" pitchFamily="34" charset="0"/>
              <a:buChar char="•"/>
            </a:pPr>
            <a:r>
              <a:rPr lang="en-US" dirty="0">
                <a:cs typeface="Arial" charset="0"/>
              </a:rPr>
              <a:t>Identify the motivational benefits of intrinsic rewards.</a:t>
            </a:r>
            <a:endParaRPr lang="en-US" altLang="en-US" sz="1200" dirty="0">
              <a:solidFill>
                <a:schemeClr val="tx1">
                  <a:lumMod val="75000"/>
                  <a:lumOff val="25000"/>
                </a:schemeClr>
              </a:solidFill>
              <a:ea typeface="ＭＳ Ｐゴシック" pitchFamily="34" charset="-128"/>
              <a:cs typeface="Lucida Sans Unicode" pitchFamily="34"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30</a:t>
            </a:fld>
            <a:endParaRPr lang="en-US" dirty="0"/>
          </a:p>
        </p:txBody>
      </p:sp>
    </p:spTree>
    <p:extLst>
      <p:ext uri="{BB962C8B-B14F-4D97-AF65-F5344CB8AC3E}">
        <p14:creationId xmlns:p14="http://schemas.microsoft.com/office/powerpoint/2010/main" val="3972920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base" latinLnBrk="0" hangingPunct="1">
              <a:lnSpc>
                <a:spcPct val="100000"/>
              </a:lnSpc>
              <a:spcBef>
                <a:spcPct val="0"/>
              </a:spcBef>
              <a:spcAft>
                <a:spcPct val="0"/>
              </a:spcAft>
              <a:buClrTx/>
              <a:buSzTx/>
              <a:buFontTx/>
              <a:buNone/>
              <a:tabLst/>
              <a:defRPr/>
            </a:pPr>
            <a:r>
              <a:rPr lang="en-US" sz="1200" dirty="0">
                <a:effectLst/>
                <a:cs typeface="Arial" charset="0"/>
              </a:rPr>
              <a:t>The core dimensions of the </a:t>
            </a:r>
            <a:r>
              <a:rPr lang="en-US" sz="1200" b="0" dirty="0">
                <a:effectLst/>
                <a:cs typeface="Arial" charset="0"/>
              </a:rPr>
              <a:t>JCM </a:t>
            </a:r>
            <a:r>
              <a:rPr lang="en-US" sz="1200" dirty="0">
                <a:effectLst/>
                <a:cs typeface="Arial" charset="0"/>
              </a:rPr>
              <a:t>can be combined into a single predictive index called the </a:t>
            </a:r>
            <a:r>
              <a:rPr lang="en-US" sz="1200" b="0" dirty="0">
                <a:effectLst/>
                <a:cs typeface="Arial" charset="0"/>
              </a:rPr>
              <a:t>motivating potential score (MPS).</a:t>
            </a:r>
            <a:r>
              <a:rPr lang="en-US" sz="1200" b="0" baseline="0" dirty="0">
                <a:effectLst/>
                <a:cs typeface="Arial" charset="0"/>
              </a:rPr>
              <a:t> </a:t>
            </a:r>
            <a:r>
              <a:rPr lang="en-US" dirty="0"/>
              <a:t>To be high on motivating potential, jobs must be high on at least one of the three factors that lead to experienced meaningfulness, and high on both autonomy and feedback. If jobs score high on motivating potential, the model predicts that motivation, performance, and satisfaction will improve and absence and turnover will be reduced.</a:t>
            </a:r>
          </a:p>
          <a:p>
            <a:pPr>
              <a:spcBef>
                <a:spcPct val="0"/>
              </a:spcBef>
            </a:pPr>
            <a:endParaRPr lang="en-US" dirty="0"/>
          </a:p>
          <a:p>
            <a:pPr>
              <a:spcBef>
                <a:spcPct val="0"/>
              </a:spcBef>
            </a:pPr>
            <a:r>
              <a:rPr lang="en-US" dirty="0"/>
              <a:t>Much evidence supports the JCM concept that the presence of a set of job characteristics—variety, identity, significance, autonomy, and feedback—does generate higher and more satisfying job performance. But apparently we can better calculate motivating potential by simply adding the characteristics rather than using the formula. </a:t>
            </a:r>
          </a:p>
          <a:p>
            <a:pPr>
              <a:spcBef>
                <a:spcPct val="0"/>
              </a:spcBef>
            </a:pPr>
            <a:endParaRPr lang="en-US" dirty="0"/>
          </a:p>
          <a:p>
            <a:pPr>
              <a:spcBef>
                <a:spcPct val="0"/>
              </a:spcBef>
            </a:pPr>
            <a:r>
              <a:rPr lang="en-US" dirty="0"/>
              <a:t>Research also shows that supportive leadership behaviors improved the job characteristics of R&amp;D professionals.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4</a:t>
            </a:fld>
            <a:endParaRPr lang="en-US" dirty="0"/>
          </a:p>
        </p:txBody>
      </p:sp>
    </p:spTree>
    <p:extLst>
      <p:ext uri="{BB962C8B-B14F-4D97-AF65-F5344CB8AC3E}">
        <p14:creationId xmlns:p14="http://schemas.microsoft.com/office/powerpoint/2010/main" val="15166404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a:t>People generally seek out jobs that are challenging and stimulating, but repetitive jobs provide little variety, autonomy, or motivation. One way to make repetitive jobs more interesting is </a:t>
            </a:r>
            <a:r>
              <a:rPr lang="en-US" i="1" dirty="0"/>
              <a:t>job rotation</a:t>
            </a:r>
            <a:r>
              <a:rPr lang="en-US" dirty="0"/>
              <a:t>, which is also known as cross-training. It involves periodic shifting of an employee from one task to another. When an activity is no longer challenging, the employee is shifted to a different task. </a:t>
            </a:r>
          </a:p>
          <a:p>
            <a:pPr>
              <a:spcBef>
                <a:spcPct val="0"/>
              </a:spcBef>
            </a:pPr>
            <a:endParaRPr lang="en-US" dirty="0"/>
          </a:p>
          <a:p>
            <a:pPr>
              <a:spcBef>
                <a:spcPct val="0"/>
              </a:spcBef>
            </a:pPr>
            <a:r>
              <a:rPr lang="en-US" dirty="0"/>
              <a:t>The strengths of job rotation are that it reduces boredom, increases motivation, and helps employees better understand their work contributions. Indirect benefits include employees with wider ranges of skills that give management more flexibility in scheduling, adapting to changes, and filling vacancies. Some weaknesses of job rotation include disruptions, a need for extra time for supervisors addressing questions</a:t>
            </a:r>
            <a:r>
              <a:rPr lang="en-US" baseline="0" dirty="0"/>
              <a:t> and</a:t>
            </a:r>
            <a:r>
              <a:rPr lang="en-US" dirty="0"/>
              <a:t> training time, and reduced efficiencies.</a:t>
            </a:r>
          </a:p>
        </p:txBody>
      </p:sp>
      <p:sp>
        <p:nvSpPr>
          <p:cNvPr id="4" name="Slide Number Placeholder 3"/>
          <p:cNvSpPr>
            <a:spLocks noGrp="1"/>
          </p:cNvSpPr>
          <p:nvPr>
            <p:ph type="sldNum" sz="quarter" idx="10"/>
          </p:nvPr>
        </p:nvSpPr>
        <p:spPr/>
        <p:txBody>
          <a:bodyPr/>
          <a:lstStyle/>
          <a:p>
            <a:fld id="{A73D6722-9B4D-4E29-B226-C325925A8118}" type="slidenum">
              <a:rPr lang="en-US" smtClean="0"/>
              <a:pPr/>
              <a:t>5</a:t>
            </a:fld>
            <a:endParaRPr lang="en-US" dirty="0"/>
          </a:p>
        </p:txBody>
      </p:sp>
    </p:spTree>
    <p:extLst>
      <p:ext uri="{BB962C8B-B14F-4D97-AF65-F5344CB8AC3E}">
        <p14:creationId xmlns:p14="http://schemas.microsoft.com/office/powerpoint/2010/main" val="20121259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a:t>In </a:t>
            </a:r>
            <a:r>
              <a:rPr lang="en-US" i="1" dirty="0"/>
              <a:t>job enrichment</a:t>
            </a:r>
            <a:r>
              <a:rPr lang="en-US" dirty="0"/>
              <a:t>, high-level responsibilities are added to the job to increase a sense of purpose, direction, and meaning and increase intrinsic motivation.</a:t>
            </a:r>
          </a:p>
          <a:p>
            <a:pPr>
              <a:defRPr/>
            </a:pPr>
            <a:r>
              <a:rPr lang="en-US" dirty="0"/>
              <a:t>Job enrichment has its roots in Herzberg’s theories of providing hygiene, or motivating factors to the job to increase motivation. </a:t>
            </a:r>
          </a:p>
          <a:p>
            <a:pPr>
              <a:defRPr/>
            </a:pPr>
            <a:r>
              <a:rPr lang="en-US" dirty="0"/>
              <a:t>Early reviews suggested that job enrichment can be effective at reducing turnover, almost twice as effective as giving employees a “realistic preview” of the work before they join the organization.</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While redesigning jobs on the basis of job characteristics theory is likely to make work more intrinsically motivating to people, more contemporary research is focusing on how to make jobs more prosocially motivating to people. One way to make jobs more prosocially motivating is to better connect employees with the beneficiaries of their work, for example, by relating stories from customers who have found the company’s products or services to be helpful.</a:t>
            </a:r>
            <a:r>
              <a:rPr lang="en-US" baseline="0" dirty="0"/>
              <a:t> </a:t>
            </a:r>
            <a:r>
              <a:rPr lang="en-US" dirty="0"/>
              <a:t>Beneficiaries of organizations might include customers, clients, patients, and users of products or services. Meeting beneficiaries firsthand allows employees to see that their actions affect a real, live person, and that their jobs have tangible consequences. In addition, connections with beneficiaries make customers or clients more accessible in memory and more emotionally vivid, which leads employees to consider the effects of their actions more. Finally, connections allow employees to easily take the perspective of beneficiaries, which fosters higher levels of commitment.</a:t>
            </a:r>
          </a:p>
        </p:txBody>
      </p:sp>
      <p:sp>
        <p:nvSpPr>
          <p:cNvPr id="4" name="Slide Number Placeholder 3"/>
          <p:cNvSpPr>
            <a:spLocks noGrp="1"/>
          </p:cNvSpPr>
          <p:nvPr>
            <p:ph type="sldNum" sz="quarter" idx="10"/>
          </p:nvPr>
        </p:nvSpPr>
        <p:spPr/>
        <p:txBody>
          <a:bodyPr/>
          <a:lstStyle/>
          <a:p>
            <a:fld id="{A73D6722-9B4D-4E29-B226-C325925A8118}" type="slidenum">
              <a:rPr lang="en-US" smtClean="0"/>
              <a:pPr/>
              <a:t>6</a:t>
            </a:fld>
            <a:endParaRPr lang="en-US" dirty="0"/>
          </a:p>
        </p:txBody>
      </p:sp>
    </p:spTree>
    <p:extLst>
      <p:ext uri="{BB962C8B-B14F-4D97-AF65-F5344CB8AC3E}">
        <p14:creationId xmlns:p14="http://schemas.microsoft.com/office/powerpoint/2010/main" val="2207287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a:t>Alternative work arrangements are also used to boost motivation. They include </a:t>
            </a:r>
            <a:r>
              <a:rPr lang="en-US" i="1" dirty="0"/>
              <a:t>flextime</a:t>
            </a:r>
            <a:r>
              <a:rPr lang="en-US" dirty="0"/>
              <a:t>, defined as flexible work hours like those shown in Exhibit 8-2. This allows employees some discretion over when they arrive at and leave work. While most of the evidence for flextime stacks up favorably, one review of over 40 studies suggests that flextime is related to positive work outcomes in general, but only weakly—the effects are much stronger when considering reductions in absenteeism, and, to a lesser degree, improvements in productivity and schedule satisfaction. Flextime tends to reduce absenteeism because employees can schedule their work hours to align with personal demands, reducing tardiness and absences, and they can work when they are most productive. A major drawback is that it’s not applicable to all jobs or all workers.</a:t>
            </a:r>
          </a:p>
        </p:txBody>
      </p:sp>
      <p:sp>
        <p:nvSpPr>
          <p:cNvPr id="4" name="Slide Number Placeholder 3"/>
          <p:cNvSpPr>
            <a:spLocks noGrp="1"/>
          </p:cNvSpPr>
          <p:nvPr>
            <p:ph type="sldNum" sz="quarter" idx="10"/>
          </p:nvPr>
        </p:nvSpPr>
        <p:spPr/>
        <p:txBody>
          <a:bodyPr/>
          <a:lstStyle/>
          <a:p>
            <a:fld id="{A73D6722-9B4D-4E29-B226-C325925A8118}" type="slidenum">
              <a:rPr lang="en-US" smtClean="0"/>
              <a:pPr/>
              <a:t>7</a:t>
            </a:fld>
            <a:endParaRPr lang="en-US" dirty="0"/>
          </a:p>
        </p:txBody>
      </p:sp>
    </p:spTree>
    <p:extLst>
      <p:ext uri="{BB962C8B-B14F-4D97-AF65-F5344CB8AC3E}">
        <p14:creationId xmlns:p14="http://schemas.microsoft.com/office/powerpoint/2010/main" val="17408091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8</a:t>
            </a:fld>
            <a:endParaRPr lang="en-US" dirty="0"/>
          </a:p>
        </p:txBody>
      </p:sp>
    </p:spTree>
    <p:extLst>
      <p:ext uri="{BB962C8B-B14F-4D97-AF65-F5344CB8AC3E}">
        <p14:creationId xmlns:p14="http://schemas.microsoft.com/office/powerpoint/2010/main" val="6248644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i="1" dirty="0"/>
              <a:t>Job sharing </a:t>
            </a:r>
            <a:r>
              <a:rPr lang="en-US" dirty="0"/>
              <a:t>allows two or more individuals to split a traditional 40-hour-a-week job. </a:t>
            </a:r>
            <a:r>
              <a:rPr lang="en-US" sz="1200" kern="1200" dirty="0">
                <a:solidFill>
                  <a:schemeClr val="tx1"/>
                </a:solidFill>
                <a:effectLst/>
                <a:latin typeface="+mn-lt"/>
                <a:ea typeface="+mn-ea"/>
                <a:cs typeface="+mn-cs"/>
              </a:rPr>
              <a:t>Only 18 percent of larger organizations now offer job sharing, a 29 percent decrease since 2008.</a:t>
            </a:r>
            <a:r>
              <a:rPr lang="en-US" sz="1200" kern="1200" baseline="0" dirty="0">
                <a:solidFill>
                  <a:schemeClr val="tx1"/>
                </a:solidFill>
                <a:effectLst/>
                <a:latin typeface="+mn-lt"/>
                <a:ea typeface="+mn-ea"/>
                <a:cs typeface="+mn-cs"/>
              </a:rPr>
              <a:t> </a:t>
            </a:r>
            <a:r>
              <a:rPr lang="en-US" dirty="0"/>
              <a:t>Reasons it is not more widely adopted are likely the difficulty of finding compatible partners to share a job and the historically negative perceptions of individuals not completely committed to their job and employer. The major drawback is finding compatible pairs of employees who can successfully coordinate the intricacies of one job.</a:t>
            </a:r>
          </a:p>
          <a:p>
            <a:pPr>
              <a:spcBef>
                <a:spcPct val="0"/>
              </a:spcBef>
            </a:pPr>
            <a:endParaRPr lang="en-US" dirty="0"/>
          </a:p>
          <a:p>
            <a:pPr>
              <a:spcBef>
                <a:spcPct val="0"/>
              </a:spcBef>
            </a:pPr>
            <a:r>
              <a:rPr lang="en-US" dirty="0"/>
              <a:t>However,</a:t>
            </a:r>
            <a:r>
              <a:rPr lang="en-US" baseline="0" dirty="0"/>
              <a:t> j</a:t>
            </a:r>
            <a:r>
              <a:rPr lang="en-US" dirty="0"/>
              <a:t>ob sharing allows an organization to draw on the talents of more than one individual in a given job. From the employee’s perspective, job sharing increases flexibility and can increase motivation and satisfaction when a 40-hour-a-week job is just not practical.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9</a:t>
            </a:fld>
            <a:endParaRPr lang="en-US" dirty="0"/>
          </a:p>
        </p:txBody>
      </p:sp>
    </p:spTree>
    <p:extLst>
      <p:ext uri="{BB962C8B-B14F-4D97-AF65-F5344CB8AC3E}">
        <p14:creationId xmlns:p14="http://schemas.microsoft.com/office/powerpoint/2010/main" val="5867467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10/26/20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5" name="Picture 14"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
        <p:nvSpPr>
          <p:cNvPr id="13" name="Text Placeholder 2"/>
          <p:cNvSpPr>
            <a:spLocks noGrp="1"/>
          </p:cNvSpPr>
          <p:nvPr>
            <p:ph type="body" sz="quarter" idx="16" hasCustomPrompt="1"/>
          </p:nvPr>
        </p:nvSpPr>
        <p:spPr>
          <a:xfrm>
            <a:off x="1828800" y="6446520"/>
            <a:ext cx="6858000" cy="274320"/>
          </a:xfrm>
        </p:spPr>
        <p:txBody>
          <a:bodyPr lIns="91440" tIns="45720" rIns="91440" bIns="45720" anchor="ctr" anchorCtr="0"/>
          <a:lstStyle>
            <a:lvl1pPr marL="0" indent="-256032" algn="r" defTabSz="914400" rtl="0" eaLnBrk="1" latinLnBrk="0" hangingPunct="1">
              <a:spcBef>
                <a:spcPts val="1500"/>
              </a:spcBef>
              <a:buClr>
                <a:srgbClr val="007FA3"/>
              </a:buClr>
              <a:buFont typeface="Arial" panose="020B0604020202020204" pitchFamily="34" charset="0"/>
              <a:buNone/>
              <a:defRPr lang="en-US" altLang="en-US" sz="1200" kern="1200" dirty="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lgn="r">
              <a:defRPr/>
            </a:pPr>
            <a:r>
              <a:rPr lang="en-US" altLang="en-US" sz="1200" dirty="0">
                <a:latin typeface="Verdana" panose="020B0604030504040204" pitchFamily="34" charset="0"/>
                <a:ea typeface="Verdana" panose="020B0604030504040204" pitchFamily="34" charset="0"/>
                <a:cs typeface="Verdana" panose="020B0604030504040204" pitchFamily="34" charset="0"/>
              </a:rPr>
              <a:t>Copyright © 2019, 2017, 2015, 2013 Pearson Education, Inc. All Rights Reserved.</a:t>
            </a:r>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4" name="Date Placeholder 13"/>
          <p:cNvSpPr>
            <a:spLocks noGrp="1"/>
          </p:cNvSpPr>
          <p:nvPr>
            <p:ph type="dt" sz="half" idx="10"/>
          </p:nvPr>
        </p:nvSpPr>
        <p:spPr/>
        <p:txBody>
          <a:bodyPr/>
          <a:lstStyle/>
          <a:p>
            <a:fld id="{A9DF6EFB-3F44-496C-A842-1E0B3D3B975A}" type="datetimeFigureOut">
              <a:rPr lang="en-US" smtClean="0"/>
              <a:pPr/>
              <a:t>10/26/20</a:t>
            </a:fld>
            <a:endParaRPr lang="en-US" dirty="0"/>
          </a:p>
        </p:txBody>
      </p:sp>
      <p:sp>
        <p:nvSpPr>
          <p:cNvPr id="15" name="Slide Number Placeholder 14"/>
          <p:cNvSpPr>
            <a:spLocks noGrp="1"/>
          </p:cNvSpPr>
          <p:nvPr>
            <p:ph type="sldNum" sz="quarter" idx="11"/>
          </p:nvPr>
        </p:nvSpPr>
        <p:spPr/>
        <p:txBody>
          <a:bodyPr/>
          <a:lstStyle/>
          <a:p>
            <a:fld id="{200B2350-5261-4F5C-9DF5-EF0D264FC8D2}" type="slidenum">
              <a:rPr lang="en-US" smtClean="0"/>
              <a:pPr/>
              <a:t>‹#›</a:t>
            </a:fld>
            <a:endParaRPr lang="en-US" dirty="0"/>
          </a:p>
        </p:txBody>
      </p:sp>
      <p:sp>
        <p:nvSpPr>
          <p:cNvPr id="16" name="Footer Placeholder 1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3754704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10/26/20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10/26/20</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1" name="Picture 10"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
        <p:nvSpPr>
          <p:cNvPr id="9" name="Text Placeholder 2"/>
          <p:cNvSpPr>
            <a:spLocks noGrp="1"/>
          </p:cNvSpPr>
          <p:nvPr>
            <p:ph type="body" sz="quarter" idx="16" hasCustomPrompt="1"/>
          </p:nvPr>
        </p:nvSpPr>
        <p:spPr>
          <a:xfrm>
            <a:off x="1828800" y="6446520"/>
            <a:ext cx="6858000" cy="274320"/>
          </a:xfrm>
        </p:spPr>
        <p:txBody>
          <a:bodyPr lIns="91440" tIns="45720" rIns="91440" bIns="45720" anchor="ctr" anchorCtr="0"/>
          <a:lstStyle>
            <a:lvl1pPr marL="0" indent="-256032" algn="r" defTabSz="914400" rtl="0" eaLnBrk="1" latinLnBrk="0" hangingPunct="1">
              <a:spcBef>
                <a:spcPts val="1500"/>
              </a:spcBef>
              <a:buClr>
                <a:srgbClr val="007FA3"/>
              </a:buClr>
              <a:buFont typeface="Arial" panose="020B0604020202020204" pitchFamily="34" charset="0"/>
              <a:buNone/>
              <a:defRPr lang="en-US" altLang="en-US" sz="1200" kern="1200" dirty="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lgn="r">
              <a:defRPr/>
            </a:pPr>
            <a:r>
              <a:rPr lang="en-US" altLang="en-US" sz="1200" dirty="0">
                <a:latin typeface="Verdana" panose="020B0604030504040204" pitchFamily="34" charset="0"/>
                <a:ea typeface="Verdana" panose="020B0604030504040204" pitchFamily="34" charset="0"/>
                <a:cs typeface="Verdana" panose="020B0604030504040204" pitchFamily="34" charset="0"/>
              </a:rPr>
              <a:t>Copyright © 2019, 2017, 2015, 2013 Pearson Education, Inc. All Rights Reserved.</a:t>
            </a:r>
          </a:p>
        </p:txBody>
      </p:sp>
    </p:spTree>
    <p:extLst>
      <p:ext uri="{BB962C8B-B14F-4D97-AF65-F5344CB8AC3E}">
        <p14:creationId xmlns:p14="http://schemas.microsoft.com/office/powerpoint/2010/main" val="3711136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3" name="Text Placeholder 2"/>
          <p:cNvSpPr>
            <a:spLocks noGrp="1"/>
          </p:cNvSpPr>
          <p:nvPr>
            <p:ph type="body" sz="quarter" idx="16" hasCustomPrompt="1"/>
          </p:nvPr>
        </p:nvSpPr>
        <p:spPr>
          <a:xfrm>
            <a:off x="1828800" y="6446520"/>
            <a:ext cx="6858000" cy="274320"/>
          </a:xfrm>
        </p:spPr>
        <p:txBody>
          <a:bodyPr lIns="91440" tIns="45720" rIns="91440" bIns="45720" anchor="ctr" anchorCtr="0"/>
          <a:lstStyle>
            <a:lvl1pPr marL="0" indent="-256032" algn="r" defTabSz="914400" rtl="0" eaLnBrk="1" latinLnBrk="0" hangingPunct="1">
              <a:spcBef>
                <a:spcPts val="1500"/>
              </a:spcBef>
              <a:buClr>
                <a:srgbClr val="007FA3"/>
              </a:buClr>
              <a:buFont typeface="Arial" panose="020B0604020202020204" pitchFamily="34" charset="0"/>
              <a:buNone/>
              <a:defRPr lang="en-US" altLang="en-US" sz="1200" kern="1200" dirty="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lgn="r">
              <a:defRPr/>
            </a:pPr>
            <a:r>
              <a:rPr lang="en-US" altLang="en-US" sz="1200" dirty="0">
                <a:latin typeface="Verdana" panose="020B0604030504040204" pitchFamily="34" charset="0"/>
                <a:ea typeface="Verdana" panose="020B0604030504040204" pitchFamily="34" charset="0"/>
                <a:cs typeface="Verdana" panose="020B0604030504040204" pitchFamily="34" charset="0"/>
              </a:rPr>
              <a:t>Copyright © 2019, 2017, 2015, 2013 Pearson Education, Inc. All Rights Reserved.</a:t>
            </a:r>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Tree>
    <p:extLst>
      <p:ext uri="{BB962C8B-B14F-4D97-AF65-F5344CB8AC3E}">
        <p14:creationId xmlns:p14="http://schemas.microsoft.com/office/powerpoint/2010/main" val="906532876"/>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Tree>
    <p:extLst>
      <p:ext uri="{BB962C8B-B14F-4D97-AF65-F5344CB8AC3E}">
        <p14:creationId xmlns:p14="http://schemas.microsoft.com/office/powerpoint/2010/main" val="2981062836"/>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10/26/20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10/26/20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sz="3600">
                <a:latin typeface="+mj-lt"/>
              </a:defRPr>
            </a:lvl1p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10/26/20</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10/26/20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275200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10/26/20</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
        <p:nvSpPr>
          <p:cNvPr id="9" name="Text Placeholder 2"/>
          <p:cNvSpPr>
            <a:spLocks noGrp="1"/>
          </p:cNvSpPr>
          <p:nvPr>
            <p:ph type="body" sz="quarter" idx="16" hasCustomPrompt="1"/>
          </p:nvPr>
        </p:nvSpPr>
        <p:spPr>
          <a:xfrm>
            <a:off x="1828800" y="6446520"/>
            <a:ext cx="6858000" cy="274320"/>
          </a:xfrm>
        </p:spPr>
        <p:txBody>
          <a:bodyPr lIns="91440" tIns="45720" rIns="91440" bIns="45720" anchor="ctr" anchorCtr="0"/>
          <a:lstStyle>
            <a:lvl1pPr marL="0" indent="-256032" algn="r" defTabSz="914400" rtl="0" eaLnBrk="1" latinLnBrk="0" hangingPunct="1">
              <a:spcBef>
                <a:spcPts val="1500"/>
              </a:spcBef>
              <a:buClr>
                <a:srgbClr val="007FA3"/>
              </a:buClr>
              <a:buFont typeface="Arial" panose="020B0604020202020204" pitchFamily="34" charset="0"/>
              <a:buNone/>
              <a:defRPr lang="en-US" altLang="en-US" sz="1200" kern="1200" dirty="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lgn="r">
              <a:defRPr/>
            </a:pPr>
            <a:r>
              <a:rPr lang="en-US" altLang="en-US" sz="1200" dirty="0">
                <a:latin typeface="Verdana" panose="020B0604030504040204" pitchFamily="34" charset="0"/>
                <a:ea typeface="Verdana" panose="020B0604030504040204" pitchFamily="34" charset="0"/>
                <a:cs typeface="Verdana" panose="020B0604030504040204" pitchFamily="34" charset="0"/>
              </a:rPr>
              <a:t>Copyright © 2019, 2017, 2015, 2013 Pearson Education, Inc. All Rights Reserved.</a:t>
            </a:r>
          </a:p>
        </p:txBody>
      </p:sp>
    </p:spTree>
    <p:extLst>
      <p:ext uri="{BB962C8B-B14F-4D97-AF65-F5344CB8AC3E}">
        <p14:creationId xmlns:p14="http://schemas.microsoft.com/office/powerpoint/2010/main" val="2203796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10/26/20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154799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10/26/20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
        <p:nvSpPr>
          <p:cNvPr id="6" name="Title 7"/>
          <p:cNvSpPr>
            <a:spLocks noGrp="1"/>
          </p:cNvSpPr>
          <p:nvPr>
            <p:ph type="title"/>
          </p:nvPr>
        </p:nvSpPr>
        <p:spPr>
          <a:xfrm>
            <a:off x="457200" y="215372"/>
            <a:ext cx="8229600" cy="1097280"/>
          </a:xfrm>
        </p:spPr>
        <p:txBody>
          <a:bodyPr/>
          <a:lstStyle/>
          <a:p>
            <a:r>
              <a:rPr lang="en-US" dirty="0"/>
              <a:t>Click to edit Master title style</a:t>
            </a:r>
          </a:p>
        </p:txBody>
      </p:sp>
      <p:sp>
        <p:nvSpPr>
          <p:cNvPr id="7" name="Content Placeholder 2"/>
          <p:cNvSpPr>
            <a:spLocks noGrp="1"/>
          </p:cNvSpPr>
          <p:nvPr>
            <p:ph idx="1"/>
          </p:nvPr>
        </p:nvSpPr>
        <p:spPr>
          <a:xfrm>
            <a:off x="457200" y="1600201"/>
            <a:ext cx="8229600" cy="914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p:cNvSpPr>
            <a:spLocks noGrp="1"/>
          </p:cNvSpPr>
          <p:nvPr>
            <p:ph idx="13"/>
          </p:nvPr>
        </p:nvSpPr>
        <p:spPr>
          <a:xfrm>
            <a:off x="457200" y="2667000"/>
            <a:ext cx="3886200" cy="2438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4"/>
          </p:nvPr>
        </p:nvSpPr>
        <p:spPr>
          <a:xfrm>
            <a:off x="4419600" y="2667000"/>
            <a:ext cx="4267200" cy="2438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10/26/20</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pic>
        <p:nvPicPr>
          <p:cNvPr id="9" name="Picture 8" descr="Pearson Logo"/>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
        <p:nvSpPr>
          <p:cNvPr id="10" name="Text Placeholder 2"/>
          <p:cNvSpPr txBox="1">
            <a:spLocks/>
          </p:cNvSpPr>
          <p:nvPr userDrawn="1"/>
        </p:nvSpPr>
        <p:spPr>
          <a:xfrm>
            <a:off x="1828800" y="6446520"/>
            <a:ext cx="6858000" cy="274320"/>
          </a:xfrm>
          <a:prstGeom prst="rect">
            <a:avLst/>
          </a:prstGeom>
        </p:spPr>
        <p:txBody>
          <a:bodyPr lIns="91440" tIns="45720" rIns="91440" bIns="45720" anchor="ctr" anchorCtr="0"/>
          <a:lstStyle>
            <a:lvl1pPr marL="0" indent="-256032" algn="r" defTabSz="914400" rtl="0" eaLnBrk="1" latinLnBrk="0" hangingPunct="1">
              <a:spcBef>
                <a:spcPts val="1500"/>
              </a:spcBef>
              <a:buClr>
                <a:srgbClr val="007FA3"/>
              </a:buClr>
              <a:buFont typeface="Arial" panose="020B0604020202020204" pitchFamily="34" charset="0"/>
              <a:buNone/>
              <a:defRPr lang="en-US" altLang="en-US" sz="1200" kern="1200" dirty="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a:lstStyle>
          <a:p>
            <a:pPr>
              <a:defRPr/>
            </a:pPr>
            <a:r>
              <a:rPr lang="en-US" dirty="0"/>
              <a:t>Copyright © 2019 Pearson Education, Ltd. All Rights Reserved.</a:t>
            </a:r>
          </a:p>
        </p:txBody>
      </p:sp>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61" r:id="rId3"/>
    <p:sldLayoutId id="2147483656" r:id="rId4"/>
    <p:sldLayoutId id="2147483650" r:id="rId5"/>
    <p:sldLayoutId id="2147483659" r:id="rId6"/>
    <p:sldLayoutId id="2147483658" r:id="rId7"/>
    <p:sldLayoutId id="2147483660" r:id="rId8"/>
    <p:sldLayoutId id="2147483662" r:id="rId9"/>
    <p:sldLayoutId id="2147483651" r:id="rId10"/>
    <p:sldLayoutId id="2147483654" r:id="rId11"/>
    <p:sldLayoutId id="2147483655" r:id="rId12"/>
    <p:sldLayoutId id="2147483663" r:id="rId13"/>
  </p:sldLayoutIdLst>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Organizational Behavior</a:t>
            </a:r>
          </a:p>
        </p:txBody>
      </p:sp>
      <p:sp>
        <p:nvSpPr>
          <p:cNvPr id="3" name="Text Placeholder 2"/>
          <p:cNvSpPr>
            <a:spLocks noGrp="1"/>
          </p:cNvSpPr>
          <p:nvPr>
            <p:ph type="body" sz="quarter" idx="13"/>
          </p:nvPr>
        </p:nvSpPr>
        <p:spPr/>
        <p:txBody>
          <a:bodyPr/>
          <a:lstStyle/>
          <a:p>
            <a:r>
              <a:rPr lang="en-US" dirty="0"/>
              <a:t>Eighteenth Edition, Global Edition</a:t>
            </a:r>
          </a:p>
        </p:txBody>
      </p:sp>
      <p:sp>
        <p:nvSpPr>
          <p:cNvPr id="4" name="Text Placeholder 3"/>
          <p:cNvSpPr>
            <a:spLocks noGrp="1"/>
          </p:cNvSpPr>
          <p:nvPr>
            <p:ph type="body" sz="quarter" idx="14"/>
          </p:nvPr>
        </p:nvSpPr>
        <p:spPr/>
        <p:txBody>
          <a:bodyPr/>
          <a:lstStyle/>
          <a:p>
            <a:r>
              <a:rPr lang="en-US" b="1" dirty="0"/>
              <a:t>Chapter 8</a:t>
            </a:r>
          </a:p>
        </p:txBody>
      </p:sp>
      <p:sp>
        <p:nvSpPr>
          <p:cNvPr id="5" name="Text Placeholder 4"/>
          <p:cNvSpPr>
            <a:spLocks noGrp="1"/>
          </p:cNvSpPr>
          <p:nvPr>
            <p:ph type="body" sz="quarter" idx="15"/>
          </p:nvPr>
        </p:nvSpPr>
        <p:spPr/>
        <p:txBody>
          <a:bodyPr/>
          <a:lstStyle/>
          <a:p>
            <a:r>
              <a:rPr lang="en-US" dirty="0"/>
              <a:t>Motivation: From Concepts to Applications</a:t>
            </a:r>
          </a:p>
        </p:txBody>
      </p:sp>
      <p:sp>
        <p:nvSpPr>
          <p:cNvPr id="6" name="Text Placeholder 5"/>
          <p:cNvSpPr>
            <a:spLocks noGrp="1"/>
          </p:cNvSpPr>
          <p:nvPr>
            <p:ph type="body" sz="quarter" idx="16"/>
          </p:nvPr>
        </p:nvSpPr>
        <p:spPr/>
        <p:txBody>
          <a:bodyPr/>
          <a:lstStyle/>
          <a:p>
            <a:r>
              <a:rPr lang="en-US" altLang="en-US" dirty="0"/>
              <a:t>Copyright © 2019 Pearson Education, Ltd. All Rights Reserved.</a:t>
            </a:r>
          </a:p>
        </p:txBody>
      </p:sp>
      <p:pic>
        <p:nvPicPr>
          <p:cNvPr id="8" name="Picture 7" descr="Front cover: Organizational Behavior, Eighteenth Edition by Stephen P. Robbins and Timothy A. Judge"/>
          <p:cNvPicPr>
            <a:picLocks noChangeAspect="1"/>
          </p:cNvPicPr>
          <p:nvPr/>
        </p:nvPicPr>
        <p:blipFill>
          <a:blip r:embed="rId3" cstate="print"/>
          <a:stretch>
            <a:fillRect/>
          </a:stretch>
        </p:blipFill>
        <p:spPr>
          <a:xfrm>
            <a:off x="472776" y="1291894"/>
            <a:ext cx="3860117" cy="4948104"/>
          </a:xfrm>
          <a:prstGeom prst="rect">
            <a:avLst/>
          </a:prstGeom>
        </p:spPr>
      </p:pic>
    </p:spTree>
    <p:extLst>
      <p:ext uri="{BB962C8B-B14F-4D97-AF65-F5344CB8AC3E}">
        <p14:creationId xmlns:p14="http://schemas.microsoft.com/office/powerpoint/2010/main" val="37687411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dirty="0">
                <a:latin typeface="+mj-lt"/>
              </a:rPr>
              <a:t>How Specific Alternative Work Arrangements Motivate </a:t>
            </a:r>
            <a:r>
              <a:rPr lang="en-US">
                <a:latin typeface="+mj-lt"/>
              </a:rPr>
              <a:t>Employees </a:t>
            </a:r>
            <a:r>
              <a:rPr lang="en-US" sz="2000" b="0">
                <a:latin typeface="+mj-lt"/>
              </a:rPr>
              <a:t>(4 </a:t>
            </a:r>
            <a:r>
              <a:rPr lang="en-US" sz="2000" b="0" dirty="0">
                <a:latin typeface="+mj-lt"/>
              </a:rPr>
              <a:t>of 7)</a:t>
            </a:r>
          </a:p>
        </p:txBody>
      </p:sp>
      <p:sp>
        <p:nvSpPr>
          <p:cNvPr id="3" name="Content Placeholder 2"/>
          <p:cNvSpPr>
            <a:spLocks noGrp="1"/>
          </p:cNvSpPr>
          <p:nvPr>
            <p:ph idx="1"/>
          </p:nvPr>
        </p:nvSpPr>
        <p:spPr>
          <a:xfrm>
            <a:off x="457200" y="1600201"/>
            <a:ext cx="8229600" cy="3429000"/>
          </a:xfrm>
        </p:spPr>
        <p:txBody>
          <a:bodyPr/>
          <a:lstStyle/>
          <a:p>
            <a:pPr marL="256032" indent="-256032">
              <a:buSzPct val="100000"/>
            </a:pPr>
            <a:r>
              <a:rPr lang="en-US" sz="2400" b="1" dirty="0">
                <a:cs typeface="Arial" charset="0"/>
              </a:rPr>
              <a:t>Telecommuting</a:t>
            </a:r>
            <a:endParaRPr lang="en-US" sz="2400" dirty="0">
              <a:cs typeface="Arial" charset="0"/>
            </a:endParaRPr>
          </a:p>
          <a:p>
            <a:pPr marL="740664" lvl="1" indent="-283464"/>
            <a:r>
              <a:rPr lang="en-US" sz="2400" dirty="0">
                <a:cs typeface="Arial" charset="0"/>
              </a:rPr>
              <a:t>Employees who do their work at home at least two days a week through virtual devices linked to the employer’s office.</a:t>
            </a:r>
          </a:p>
          <a:p>
            <a:pPr lvl="2"/>
            <a:r>
              <a:rPr lang="en-US" sz="2400" dirty="0">
                <a:cs typeface="Arial" charset="0"/>
              </a:rPr>
              <a:t>Some well-known organizations actively discourage telecommuting, but for most organizations it remains popular.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dirty="0">
                <a:latin typeface="+mj-lt"/>
              </a:rPr>
              <a:t>How Specific Alternative Work Arrangements Motivate Employees </a:t>
            </a:r>
            <a:r>
              <a:rPr lang="en-US" sz="2000" b="0" dirty="0">
                <a:latin typeface="+mj-lt"/>
              </a:rPr>
              <a:t>(5 of 7)</a:t>
            </a:r>
          </a:p>
        </p:txBody>
      </p:sp>
      <p:sp>
        <p:nvSpPr>
          <p:cNvPr id="3" name="Content Placeholder 2"/>
          <p:cNvSpPr>
            <a:spLocks noGrp="1"/>
          </p:cNvSpPr>
          <p:nvPr>
            <p:ph idx="1"/>
          </p:nvPr>
        </p:nvSpPr>
        <p:spPr>
          <a:xfrm>
            <a:off x="457200" y="1600200"/>
            <a:ext cx="8229600" cy="3581399"/>
          </a:xfrm>
        </p:spPr>
        <p:txBody>
          <a:bodyPr/>
          <a:lstStyle/>
          <a:p>
            <a:pPr marL="256032" indent="-256032" fontAlgn="auto">
              <a:spcAft>
                <a:spcPts val="0"/>
              </a:spcAft>
              <a:buSzPct val="100000"/>
              <a:defRPr/>
            </a:pPr>
            <a:r>
              <a:rPr lang="en-US" sz="2400" dirty="0"/>
              <a:t>Telecommuting Advantages</a:t>
            </a:r>
          </a:p>
          <a:p>
            <a:pPr marL="740664" lvl="1" fontAlgn="auto">
              <a:spcAft>
                <a:spcPts val="0"/>
              </a:spcAft>
              <a:defRPr/>
            </a:pPr>
            <a:r>
              <a:rPr lang="en-US" sz="2400" dirty="0"/>
              <a:t>Positively related to objective performance and job satisfaction.</a:t>
            </a:r>
          </a:p>
          <a:p>
            <a:pPr marL="740664" lvl="1" fontAlgn="auto">
              <a:spcAft>
                <a:spcPts val="0"/>
              </a:spcAft>
              <a:defRPr/>
            </a:pPr>
            <a:r>
              <a:rPr lang="en-US" sz="2400" dirty="0"/>
              <a:t>Reduced work-family conflict.</a:t>
            </a:r>
          </a:p>
          <a:p>
            <a:pPr marL="740664" lvl="1" fontAlgn="auto">
              <a:spcAft>
                <a:spcPts val="0"/>
              </a:spcAft>
              <a:defRPr/>
            </a:pPr>
            <a:r>
              <a:rPr lang="en-US" sz="2400" dirty="0"/>
              <a:t>Reduced carbon emissions.</a:t>
            </a:r>
          </a:p>
          <a:p>
            <a:pPr marL="740664" lvl="1" fontAlgn="auto">
              <a:spcAft>
                <a:spcPts val="0"/>
              </a:spcAft>
              <a:defRPr/>
            </a:pP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j-lt"/>
              </a:rPr>
              <a:t>How Specific Alternative Work Arrangements Motivate </a:t>
            </a:r>
            <a:r>
              <a:rPr lang="en-US">
                <a:latin typeface="+mj-lt"/>
              </a:rPr>
              <a:t>Employees </a:t>
            </a:r>
            <a:r>
              <a:rPr lang="en-US" sz="2000" b="0">
                <a:latin typeface="+mj-lt"/>
              </a:rPr>
              <a:t>(6 </a:t>
            </a:r>
            <a:r>
              <a:rPr lang="en-US" sz="2000" b="0" dirty="0">
                <a:latin typeface="+mj-lt"/>
              </a:rPr>
              <a:t>of 7)</a:t>
            </a:r>
          </a:p>
        </p:txBody>
      </p:sp>
      <p:sp>
        <p:nvSpPr>
          <p:cNvPr id="3" name="Content Placeholder 2"/>
          <p:cNvSpPr>
            <a:spLocks noGrp="1"/>
          </p:cNvSpPr>
          <p:nvPr>
            <p:ph idx="1"/>
          </p:nvPr>
        </p:nvSpPr>
        <p:spPr>
          <a:xfrm>
            <a:off x="457200" y="1600201"/>
            <a:ext cx="8229600" cy="4724400"/>
          </a:xfrm>
        </p:spPr>
        <p:txBody>
          <a:bodyPr/>
          <a:lstStyle/>
          <a:p>
            <a:pPr marL="256032" indent="-256032">
              <a:buSzPct val="100000"/>
            </a:pPr>
            <a:r>
              <a:rPr lang="en-US" sz="2400" dirty="0">
                <a:cs typeface="Arial" charset="0"/>
              </a:rPr>
              <a:t>Telecommuting Disadvantages</a:t>
            </a:r>
          </a:p>
          <a:p>
            <a:pPr marL="740664" lvl="1"/>
            <a:r>
              <a:rPr lang="en-US" sz="2400" dirty="0">
                <a:cs typeface="Arial" charset="0"/>
              </a:rPr>
              <a:t>Employer</a:t>
            </a:r>
          </a:p>
          <a:p>
            <a:pPr lvl="2"/>
            <a:r>
              <a:rPr lang="en-US" sz="2400" dirty="0">
                <a:cs typeface="Arial" charset="0"/>
              </a:rPr>
              <a:t>Social loafing.</a:t>
            </a:r>
          </a:p>
          <a:p>
            <a:pPr lvl="2"/>
            <a:r>
              <a:rPr lang="en-US" sz="2400" dirty="0">
                <a:cs typeface="Arial" charset="0"/>
              </a:rPr>
              <a:t>Difficult to coordinate teamwork.</a:t>
            </a:r>
          </a:p>
          <a:p>
            <a:pPr lvl="2"/>
            <a:r>
              <a:rPr lang="en-US" sz="2400" dirty="0">
                <a:cs typeface="Arial" charset="0"/>
              </a:rPr>
              <a:t>Difficult to evaluate non-quantitative performance.</a:t>
            </a:r>
          </a:p>
          <a:p>
            <a:pPr marL="740664" lvl="1"/>
            <a:r>
              <a:rPr lang="en-US" sz="2400" dirty="0">
                <a:cs typeface="Arial" charset="0"/>
              </a:rPr>
              <a:t>Employee</a:t>
            </a:r>
          </a:p>
          <a:p>
            <a:pPr lvl="2"/>
            <a:r>
              <a:rPr lang="en-US" sz="2400" dirty="0">
                <a:cs typeface="Arial" charset="0"/>
              </a:rPr>
              <a:t>Increased feelings of isolation and reduced coworker relationship quality.</a:t>
            </a:r>
          </a:p>
          <a:p>
            <a:pPr lvl="2"/>
            <a:r>
              <a:rPr lang="en-US" sz="2400" dirty="0">
                <a:cs typeface="Arial" charset="0"/>
              </a:rPr>
              <a:t>May not be noticed for his or her efforts.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j-lt"/>
              </a:rPr>
              <a:t>How Specific Alternative Work Arrangements Motivate </a:t>
            </a:r>
            <a:r>
              <a:rPr lang="en-US">
                <a:latin typeface="+mj-lt"/>
              </a:rPr>
              <a:t>Employees </a:t>
            </a:r>
            <a:r>
              <a:rPr lang="en-US" sz="2000" b="0">
                <a:latin typeface="+mj-lt"/>
              </a:rPr>
              <a:t>(7 </a:t>
            </a:r>
            <a:r>
              <a:rPr lang="en-US" sz="2000" b="0" dirty="0">
                <a:latin typeface="+mj-lt"/>
              </a:rPr>
              <a:t>of 7)</a:t>
            </a:r>
          </a:p>
        </p:txBody>
      </p:sp>
      <p:sp>
        <p:nvSpPr>
          <p:cNvPr id="3" name="Content Placeholder 2"/>
          <p:cNvSpPr>
            <a:spLocks noGrp="1"/>
          </p:cNvSpPr>
          <p:nvPr>
            <p:ph idx="1"/>
          </p:nvPr>
        </p:nvSpPr>
        <p:spPr>
          <a:xfrm>
            <a:off x="457200" y="1600201"/>
            <a:ext cx="8229600" cy="304800"/>
          </a:xfrm>
        </p:spPr>
        <p:txBody>
          <a:bodyPr/>
          <a:lstStyle/>
          <a:p>
            <a:pPr marL="0" indent="0">
              <a:buNone/>
            </a:pPr>
            <a:r>
              <a:rPr lang="en-US" sz="2000" b="1" dirty="0"/>
              <a:t>OB Poll</a:t>
            </a:r>
            <a:r>
              <a:rPr lang="en-US" sz="2000" dirty="0"/>
              <a:t> Who Works from Home</a:t>
            </a:r>
          </a:p>
        </p:txBody>
      </p:sp>
      <p:pic>
        <p:nvPicPr>
          <p:cNvPr id="5" name="Picture 4" descr="A bar diagram depicts the result of OB Poll for Who works from home?&#10;The percentage of people who work from home  is as follows:&#10;Bachelor's degree or higher: 39.2 percent.&#10;Some college or associate degree: 19.8 percent.&#10;High school diploma only: 14.0 percent.&#10;Less than high school diploma: 7.2 percent."/>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008" y="1981200"/>
            <a:ext cx="8191985" cy="3763602"/>
          </a:xfrm>
          <a:prstGeom prst="rect">
            <a:avLst/>
          </a:prstGeom>
        </p:spPr>
      </p:pic>
      <p:sp>
        <p:nvSpPr>
          <p:cNvPr id="4" name="Content Placeholder 3"/>
          <p:cNvSpPr>
            <a:spLocks noGrp="1"/>
          </p:cNvSpPr>
          <p:nvPr>
            <p:ph idx="13"/>
          </p:nvPr>
        </p:nvSpPr>
        <p:spPr>
          <a:xfrm>
            <a:off x="457200" y="5895975"/>
            <a:ext cx="8229600" cy="411163"/>
          </a:xfrm>
        </p:spPr>
        <p:txBody>
          <a:bodyPr/>
          <a:lstStyle/>
          <a:p>
            <a:pPr marL="0" indent="0">
              <a:buNone/>
            </a:pPr>
            <a:r>
              <a:rPr lang="en-US" sz="1200" i="1" dirty="0"/>
              <a:t>Source: </a:t>
            </a:r>
            <a:r>
              <a:rPr lang="en-US" sz="1200" dirty="0"/>
              <a:t>Bureau of Labor Statistics, Table 6, from Economic News Release, “American Time Use Survey Summary,” June 24, 2016, https://www.bls.gov/news.release/atus.t06.htm.</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Employee Involvement and Employee Motivation </a:t>
            </a:r>
            <a:r>
              <a:rPr lang="en-US" sz="2000" b="0" dirty="0">
                <a:latin typeface="+mj-lt"/>
              </a:rPr>
              <a:t>(1 of 3)</a:t>
            </a:r>
            <a:endParaRPr lang="en-US" b="0" dirty="0">
              <a:latin typeface="+mj-lt"/>
            </a:endParaRPr>
          </a:p>
        </p:txBody>
      </p:sp>
      <p:sp>
        <p:nvSpPr>
          <p:cNvPr id="3" name="Content Placeholder 2"/>
          <p:cNvSpPr>
            <a:spLocks noGrp="1"/>
          </p:cNvSpPr>
          <p:nvPr>
            <p:ph idx="1"/>
          </p:nvPr>
        </p:nvSpPr>
        <p:spPr>
          <a:xfrm>
            <a:off x="457200" y="1600201"/>
            <a:ext cx="8001000" cy="2819400"/>
          </a:xfrm>
        </p:spPr>
        <p:txBody>
          <a:bodyPr/>
          <a:lstStyle/>
          <a:p>
            <a:pPr marL="256032" indent="-256032">
              <a:buSzPct val="100000"/>
            </a:pPr>
            <a:r>
              <a:rPr lang="en-US" sz="2400" b="1" dirty="0">
                <a:cs typeface="Arial" charset="0"/>
              </a:rPr>
              <a:t>Employee Involvement</a:t>
            </a:r>
            <a:r>
              <a:rPr lang="en-US" sz="2400" dirty="0">
                <a:cs typeface="Arial" charset="0"/>
              </a:rPr>
              <a:t>:</a:t>
            </a:r>
            <a:r>
              <a:rPr lang="en-US" sz="2400" b="1" dirty="0">
                <a:cs typeface="Arial" charset="0"/>
              </a:rPr>
              <a:t> </a:t>
            </a:r>
            <a:r>
              <a:rPr lang="en-US" sz="2400" dirty="0">
                <a:cs typeface="Arial" charset="0"/>
              </a:rPr>
              <a:t>a participative process that uses employees’ input to increase their commitment to the organization’s success.</a:t>
            </a:r>
          </a:p>
          <a:p>
            <a:pPr marL="256032" indent="-256032">
              <a:buSzPct val="100000"/>
            </a:pPr>
            <a:r>
              <a:rPr lang="en-US" sz="2400" dirty="0">
                <a:cs typeface="Arial" charset="0"/>
              </a:rPr>
              <a:t>Examples of Employee Involvement Programs</a:t>
            </a:r>
          </a:p>
          <a:p>
            <a:pPr marL="740664" lvl="1"/>
            <a:r>
              <a:rPr lang="en-US" sz="2400" b="1" dirty="0">
                <a:cs typeface="Arial" charset="0"/>
              </a:rPr>
              <a:t>Participative management</a:t>
            </a:r>
          </a:p>
          <a:p>
            <a:pPr marL="740664" lvl="1"/>
            <a:r>
              <a:rPr lang="en-US" sz="2400" b="1" dirty="0">
                <a:cs typeface="Arial" charset="0"/>
              </a:rPr>
              <a:t>Representative participation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Employee Involvement and Employee Motivation </a:t>
            </a:r>
            <a:r>
              <a:rPr lang="en-US" sz="2000" b="0" dirty="0">
                <a:latin typeface="+mj-lt"/>
              </a:rPr>
              <a:t>(2 of 3)</a:t>
            </a:r>
            <a:endParaRPr lang="en-US" b="0" dirty="0">
              <a:latin typeface="+mj-lt"/>
            </a:endParaRPr>
          </a:p>
        </p:txBody>
      </p:sp>
      <p:sp>
        <p:nvSpPr>
          <p:cNvPr id="4" name="Content Placeholder 3"/>
          <p:cNvSpPr>
            <a:spLocks noGrp="1"/>
          </p:cNvSpPr>
          <p:nvPr>
            <p:ph idx="1"/>
          </p:nvPr>
        </p:nvSpPr>
        <p:spPr>
          <a:xfrm>
            <a:off x="457200" y="1600201"/>
            <a:ext cx="8229600" cy="3124200"/>
          </a:xfrm>
        </p:spPr>
        <p:txBody>
          <a:bodyPr/>
          <a:lstStyle/>
          <a:p>
            <a:pPr marL="256032" indent="-256032">
              <a:buSzPct val="100000"/>
            </a:pPr>
            <a:r>
              <a:rPr lang="en-US" sz="2400" b="1" dirty="0">
                <a:cs typeface="Arial" charset="0"/>
              </a:rPr>
              <a:t>Participative management</a:t>
            </a:r>
          </a:p>
          <a:p>
            <a:pPr marL="740664" lvl="1" indent="-283464"/>
            <a:r>
              <a:rPr lang="en-US" sz="2400" dirty="0">
                <a:cs typeface="Arial" charset="0"/>
              </a:rPr>
              <a:t>Joint decision making.</a:t>
            </a:r>
          </a:p>
          <a:p>
            <a:pPr marL="740664" lvl="1" indent="-283464"/>
            <a:r>
              <a:rPr lang="en-US" sz="2400" dirty="0">
                <a:cs typeface="Arial" charset="0"/>
              </a:rPr>
              <a:t>Acts as a panacea for poor morale and low productivity.</a:t>
            </a:r>
          </a:p>
          <a:p>
            <a:pPr marL="740664" lvl="1" indent="-283464"/>
            <a:r>
              <a:rPr lang="en-US" sz="2400" dirty="0">
                <a:cs typeface="Arial" charset="0"/>
              </a:rPr>
              <a:t>Trust and confidence in leaders is essential.</a:t>
            </a:r>
          </a:p>
          <a:p>
            <a:pPr marL="740664" lvl="1" indent="-283464"/>
            <a:r>
              <a:rPr lang="en-US" sz="2400" dirty="0">
                <a:cs typeface="Arial" charset="0"/>
              </a:rPr>
              <a:t>Studies of the participation-performance have yielded mixed results.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Employee Involvement and Employee Motivation </a:t>
            </a:r>
            <a:r>
              <a:rPr lang="en-US" sz="2000" b="0" dirty="0">
                <a:latin typeface="+mj-lt"/>
              </a:rPr>
              <a:t>(3 of 3)</a:t>
            </a:r>
            <a:endParaRPr lang="en-US" b="0" dirty="0">
              <a:latin typeface="+mj-lt"/>
            </a:endParaRPr>
          </a:p>
        </p:txBody>
      </p:sp>
      <p:sp>
        <p:nvSpPr>
          <p:cNvPr id="3" name="Content Placeholder 2"/>
          <p:cNvSpPr>
            <a:spLocks noGrp="1"/>
          </p:cNvSpPr>
          <p:nvPr>
            <p:ph idx="1"/>
          </p:nvPr>
        </p:nvSpPr>
        <p:spPr>
          <a:xfrm>
            <a:off x="457200" y="1600201"/>
            <a:ext cx="8229600" cy="4038600"/>
          </a:xfrm>
        </p:spPr>
        <p:txBody>
          <a:bodyPr/>
          <a:lstStyle/>
          <a:p>
            <a:pPr marL="256032" indent="-256032">
              <a:buSzPct val="100000"/>
            </a:pPr>
            <a:r>
              <a:rPr lang="en-US" sz="2400" b="1" dirty="0"/>
              <a:t>Representative participation</a:t>
            </a:r>
          </a:p>
          <a:p>
            <a:pPr marL="740664" lvl="1"/>
            <a:r>
              <a:rPr lang="en-US" sz="2400" dirty="0"/>
              <a:t>Workers are represented by a small group of employees who actually participate in decision making.</a:t>
            </a:r>
          </a:p>
          <a:p>
            <a:pPr marL="740664" lvl="2" indent="-283464">
              <a:buFont typeface="Arial" pitchFamily="34" charset="0"/>
              <a:buChar char="–"/>
            </a:pPr>
            <a:r>
              <a:rPr lang="en-US" sz="2400" dirty="0"/>
              <a:t>Almost every country in Western Europe requires representative participation.</a:t>
            </a:r>
          </a:p>
          <a:p>
            <a:pPr marL="740664" lvl="2" indent="-283464">
              <a:buFont typeface="Arial" pitchFamily="34" charset="0"/>
              <a:buChar char="–"/>
            </a:pPr>
            <a:r>
              <a:rPr lang="en-US" sz="2400" dirty="0"/>
              <a:t>The two most common forms:</a:t>
            </a:r>
          </a:p>
          <a:p>
            <a:pPr marL="1143000" lvl="3">
              <a:buClr>
                <a:schemeClr val="bg2"/>
              </a:buClr>
              <a:buFont typeface="Wingdings" pitchFamily="2" charset="2"/>
              <a:buChar char="§"/>
            </a:pPr>
            <a:r>
              <a:rPr lang="en-US" sz="2400" dirty="0">
                <a:cs typeface="Arial" panose="020B0604020202020204" pitchFamily="34" charset="0"/>
              </a:rPr>
              <a:t>Works councils</a:t>
            </a:r>
          </a:p>
          <a:p>
            <a:pPr marL="1143000" lvl="3">
              <a:buClr>
                <a:schemeClr val="bg2"/>
              </a:buClr>
              <a:buFont typeface="Wingdings" pitchFamily="2" charset="2"/>
              <a:buChar char="§"/>
            </a:pPr>
            <a:r>
              <a:rPr lang="en-US" sz="2400" dirty="0">
                <a:cs typeface="Arial" panose="020B0604020202020204" pitchFamily="34" charset="0"/>
              </a:rPr>
              <a:t>Board representatives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Variable-Pay Programs and Employee Motivation </a:t>
            </a:r>
            <a:r>
              <a:rPr lang="en-US" sz="2000" b="0" dirty="0">
                <a:latin typeface="+mj-lt"/>
              </a:rPr>
              <a:t>(1 of 8)</a:t>
            </a:r>
            <a:endParaRPr lang="en-US" b="0" dirty="0">
              <a:latin typeface="+mj-lt"/>
            </a:endParaRPr>
          </a:p>
        </p:txBody>
      </p:sp>
      <p:sp>
        <p:nvSpPr>
          <p:cNvPr id="3" name="Content Placeholder 2"/>
          <p:cNvSpPr>
            <a:spLocks noGrp="1"/>
          </p:cNvSpPr>
          <p:nvPr>
            <p:ph idx="1"/>
          </p:nvPr>
        </p:nvSpPr>
        <p:spPr>
          <a:xfrm>
            <a:off x="457200" y="1600201"/>
            <a:ext cx="8229600" cy="3429000"/>
          </a:xfrm>
        </p:spPr>
        <p:txBody>
          <a:bodyPr/>
          <a:lstStyle/>
          <a:p>
            <a:pPr marL="256032" indent="-256032">
              <a:buSzPct val="100000"/>
            </a:pPr>
            <a:r>
              <a:rPr lang="en-US" sz="2400" dirty="0">
                <a:cs typeface="Arial" charset="0"/>
              </a:rPr>
              <a:t>What to Pay:</a:t>
            </a:r>
          </a:p>
          <a:p>
            <a:pPr marL="740664" lvl="1"/>
            <a:r>
              <a:rPr lang="en-US" sz="2400" dirty="0"/>
              <a:t>Complex process that entails balancing </a:t>
            </a:r>
            <a:r>
              <a:rPr lang="en-US" sz="2400" b="1" dirty="0"/>
              <a:t>internal equity</a:t>
            </a:r>
            <a:r>
              <a:rPr lang="en-US" sz="2400" i="1" dirty="0"/>
              <a:t> </a:t>
            </a:r>
            <a:r>
              <a:rPr lang="en-US" sz="2400" dirty="0"/>
              <a:t>and </a:t>
            </a:r>
            <a:r>
              <a:rPr lang="en-US" sz="2400" b="1" dirty="0"/>
              <a:t>external equity.</a:t>
            </a:r>
          </a:p>
          <a:p>
            <a:pPr marL="740664" lvl="1"/>
            <a:r>
              <a:rPr lang="en-US" sz="2400" dirty="0"/>
              <a:t>Some organizations prefer to pay leaders by paying above market.</a:t>
            </a:r>
          </a:p>
          <a:p>
            <a:pPr marL="740664" lvl="1"/>
            <a:r>
              <a:rPr lang="en-US" sz="2400" dirty="0"/>
              <a:t>Paying more may net better-qualified and more highly motivated employees who may stay with the firm longer.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Variable-Pay Programs and Employee Motivation </a:t>
            </a:r>
            <a:r>
              <a:rPr lang="en-US" sz="2000" b="0" dirty="0">
                <a:latin typeface="+mj-lt"/>
              </a:rPr>
              <a:t>(2 of 8)</a:t>
            </a:r>
            <a:endParaRPr lang="en-US" b="0" dirty="0">
              <a:latin typeface="+mj-lt"/>
            </a:endParaRPr>
          </a:p>
        </p:txBody>
      </p:sp>
      <p:sp>
        <p:nvSpPr>
          <p:cNvPr id="4" name="Content Placeholder 3"/>
          <p:cNvSpPr>
            <a:spLocks noGrp="1"/>
          </p:cNvSpPr>
          <p:nvPr>
            <p:ph idx="1"/>
          </p:nvPr>
        </p:nvSpPr>
        <p:spPr>
          <a:xfrm>
            <a:off x="457200" y="1600201"/>
            <a:ext cx="8229600" cy="3733800"/>
          </a:xfrm>
        </p:spPr>
        <p:txBody>
          <a:bodyPr/>
          <a:lstStyle/>
          <a:p>
            <a:pPr marL="256032" indent="-256032">
              <a:buSzPct val="100000"/>
            </a:pPr>
            <a:r>
              <a:rPr lang="en-US" sz="2400" dirty="0">
                <a:cs typeface="Arial" charset="0"/>
              </a:rPr>
              <a:t>How to Pay:</a:t>
            </a:r>
          </a:p>
          <a:p>
            <a:pPr marL="740664" lvl="1"/>
            <a:r>
              <a:rPr lang="en-US" sz="2400" b="1" dirty="0">
                <a:cs typeface="Arial" charset="0"/>
              </a:rPr>
              <a:t>Variable pay programs:</a:t>
            </a:r>
          </a:p>
          <a:p>
            <a:pPr lvl="2"/>
            <a:r>
              <a:rPr lang="en-US" sz="2400" dirty="0">
                <a:cs typeface="Arial" charset="0"/>
              </a:rPr>
              <a:t>Piece-rate plans</a:t>
            </a:r>
          </a:p>
          <a:p>
            <a:pPr lvl="2"/>
            <a:r>
              <a:rPr lang="en-US" sz="2400" dirty="0">
                <a:cs typeface="Arial" charset="0"/>
              </a:rPr>
              <a:t>Merit-based pay</a:t>
            </a:r>
          </a:p>
          <a:p>
            <a:pPr lvl="2"/>
            <a:r>
              <a:rPr lang="en-US" sz="2400" dirty="0">
                <a:cs typeface="Arial" charset="0"/>
              </a:rPr>
              <a:t>Bonuses</a:t>
            </a:r>
          </a:p>
          <a:p>
            <a:pPr lvl="2"/>
            <a:r>
              <a:rPr lang="en-US" sz="2400" dirty="0">
                <a:cs typeface="Arial" charset="0"/>
              </a:rPr>
              <a:t>Profit sharing</a:t>
            </a:r>
          </a:p>
          <a:p>
            <a:pPr lvl="2"/>
            <a:r>
              <a:rPr lang="en-US" sz="2400" dirty="0">
                <a:cs typeface="Arial" charset="0"/>
              </a:rPr>
              <a:t>Employee stock ownership plans</a:t>
            </a:r>
          </a:p>
          <a:p>
            <a:pPr marL="740664" lvl="1"/>
            <a:r>
              <a:rPr lang="en-US" sz="2400" dirty="0">
                <a:cs typeface="Arial" charset="0"/>
              </a:rPr>
              <a:t>Earnings therefore fluctuate up and down.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Variable-Pay Programs and Employee Motivation </a:t>
            </a:r>
            <a:r>
              <a:rPr lang="en-US" sz="2000" b="0" dirty="0">
                <a:latin typeface="+mj-lt"/>
              </a:rPr>
              <a:t>(3 of 8)</a:t>
            </a:r>
            <a:endParaRPr lang="en-US" b="0" dirty="0">
              <a:latin typeface="+mj-lt"/>
            </a:endParaRPr>
          </a:p>
        </p:txBody>
      </p:sp>
      <p:sp>
        <p:nvSpPr>
          <p:cNvPr id="3" name="Content Placeholder 2"/>
          <p:cNvSpPr>
            <a:spLocks noGrp="1"/>
          </p:cNvSpPr>
          <p:nvPr>
            <p:ph idx="1"/>
          </p:nvPr>
        </p:nvSpPr>
        <p:spPr>
          <a:xfrm>
            <a:off x="457200" y="1600200"/>
            <a:ext cx="8229600" cy="3047999"/>
          </a:xfrm>
        </p:spPr>
        <p:txBody>
          <a:bodyPr/>
          <a:lstStyle/>
          <a:p>
            <a:pPr marL="256032" indent="-256032">
              <a:buSzPct val="100000"/>
            </a:pPr>
            <a:r>
              <a:rPr lang="en-US" sz="2400" b="1" dirty="0">
                <a:cs typeface="Arial" charset="0"/>
              </a:rPr>
              <a:t>Piece-Rate Pay</a:t>
            </a:r>
          </a:p>
          <a:p>
            <a:pPr marL="740664" lvl="1"/>
            <a:r>
              <a:rPr lang="en-US" sz="2400" dirty="0">
                <a:cs typeface="Arial" charset="0"/>
              </a:rPr>
              <a:t>A pure piece-rate plan provides no base salary and pays the employee only for what he or she produces.</a:t>
            </a:r>
          </a:p>
          <a:p>
            <a:pPr marL="740664" lvl="1"/>
            <a:r>
              <a:rPr lang="en-US" sz="2400" dirty="0">
                <a:cs typeface="Arial" charset="0"/>
              </a:rPr>
              <a:t>Limitation: not a feasible approach for many jobs.</a:t>
            </a:r>
          </a:p>
          <a:p>
            <a:pPr marL="740664" lvl="1"/>
            <a:r>
              <a:rPr lang="en-US" sz="2400" dirty="0">
                <a:cs typeface="Arial" charset="0"/>
              </a:rPr>
              <a:t>The main concern for both individual and team piece-rate workers is financial risk.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Learning Objectives</a:t>
            </a:r>
            <a:endParaRPr lang="en-IN" sz="2000" b="0" dirty="0">
              <a:latin typeface="+mj-lt"/>
            </a:endParaRPr>
          </a:p>
        </p:txBody>
      </p:sp>
      <p:sp>
        <p:nvSpPr>
          <p:cNvPr id="3" name="Content Placeholder 2"/>
          <p:cNvSpPr>
            <a:spLocks noGrp="1"/>
          </p:cNvSpPr>
          <p:nvPr>
            <p:ph idx="1"/>
          </p:nvPr>
        </p:nvSpPr>
        <p:spPr>
          <a:xfrm>
            <a:off x="457200" y="1600200"/>
            <a:ext cx="8229600" cy="4724400"/>
          </a:xfrm>
        </p:spPr>
        <p:txBody>
          <a:bodyPr/>
          <a:lstStyle/>
          <a:p>
            <a:pPr marL="530352" indent="-530352">
              <a:spcBef>
                <a:spcPts val="1200"/>
              </a:spcBef>
              <a:buClr>
                <a:schemeClr val="bg2"/>
              </a:buClr>
              <a:buSzPct val="100000"/>
              <a:buNone/>
            </a:pPr>
            <a:r>
              <a:rPr lang="en-US" sz="2200" b="1" dirty="0">
                <a:solidFill>
                  <a:schemeClr val="bg2"/>
                </a:solidFill>
                <a:cs typeface="Arial" charset="0"/>
              </a:rPr>
              <a:t>8.1</a:t>
            </a:r>
            <a:r>
              <a:rPr lang="en-US" sz="2200" dirty="0">
                <a:cs typeface="Arial" charset="0"/>
              </a:rPr>
              <a:t> Describe how the job characteristics model motivates by changing the work environment.</a:t>
            </a:r>
          </a:p>
          <a:p>
            <a:pPr marL="530352" indent="-530352">
              <a:spcBef>
                <a:spcPts val="1200"/>
              </a:spcBef>
              <a:buClr>
                <a:schemeClr val="bg2"/>
              </a:buClr>
              <a:buSzPct val="100000"/>
              <a:buNone/>
            </a:pPr>
            <a:r>
              <a:rPr lang="en-US" sz="2200" b="1" dirty="0">
                <a:solidFill>
                  <a:schemeClr val="bg2"/>
                </a:solidFill>
                <a:cs typeface="Arial" charset="0"/>
              </a:rPr>
              <a:t>8.2</a:t>
            </a:r>
            <a:r>
              <a:rPr lang="en-US" sz="2200" dirty="0">
                <a:cs typeface="Arial" charset="0"/>
              </a:rPr>
              <a:t> Compare the main ways jobs can be redesigned.</a:t>
            </a:r>
          </a:p>
          <a:p>
            <a:pPr marL="530352" indent="-530352">
              <a:spcBef>
                <a:spcPts val="1200"/>
              </a:spcBef>
              <a:buClr>
                <a:schemeClr val="bg2"/>
              </a:buClr>
              <a:buSzPct val="100000"/>
              <a:buNone/>
            </a:pPr>
            <a:r>
              <a:rPr lang="en-US" sz="2200" b="1" dirty="0">
                <a:solidFill>
                  <a:schemeClr val="bg2"/>
                </a:solidFill>
                <a:cs typeface="Arial" charset="0"/>
              </a:rPr>
              <a:t>8.3</a:t>
            </a:r>
            <a:r>
              <a:rPr lang="en-US" sz="2200" dirty="0">
                <a:cs typeface="Arial" charset="0"/>
              </a:rPr>
              <a:t> Explain how specific alternative work arrangements can motivate employees.</a:t>
            </a:r>
          </a:p>
          <a:p>
            <a:pPr marL="530352" indent="-530352">
              <a:spcBef>
                <a:spcPts val="1200"/>
              </a:spcBef>
              <a:buClr>
                <a:schemeClr val="bg2"/>
              </a:buClr>
              <a:buSzPct val="100000"/>
              <a:buNone/>
            </a:pPr>
            <a:r>
              <a:rPr lang="en-US" sz="2200" b="1" dirty="0">
                <a:solidFill>
                  <a:schemeClr val="bg2"/>
                </a:solidFill>
                <a:cs typeface="Arial" charset="0"/>
              </a:rPr>
              <a:t>8.4</a:t>
            </a:r>
            <a:r>
              <a:rPr lang="en-US" sz="2200" dirty="0">
                <a:cs typeface="Arial" charset="0"/>
              </a:rPr>
              <a:t> Describe how employee involvement measures can motivate employees.</a:t>
            </a:r>
          </a:p>
          <a:p>
            <a:pPr marL="530352" indent="-530352">
              <a:spcBef>
                <a:spcPts val="1200"/>
              </a:spcBef>
              <a:buClr>
                <a:schemeClr val="bg2"/>
              </a:buClr>
              <a:buSzPct val="100000"/>
              <a:buNone/>
            </a:pPr>
            <a:r>
              <a:rPr lang="en-US" sz="2200" b="1" dirty="0">
                <a:solidFill>
                  <a:schemeClr val="bg2"/>
                </a:solidFill>
                <a:cs typeface="Arial" charset="0"/>
              </a:rPr>
              <a:t>8.5</a:t>
            </a:r>
            <a:r>
              <a:rPr lang="en-US" sz="2200" dirty="0">
                <a:cs typeface="Arial" charset="0"/>
              </a:rPr>
              <a:t> Demonstrate how the different types of variable-pay programs can increase employee motivation.</a:t>
            </a:r>
          </a:p>
          <a:p>
            <a:pPr marL="530352" indent="-530352">
              <a:spcBef>
                <a:spcPts val="1200"/>
              </a:spcBef>
              <a:buClr>
                <a:schemeClr val="bg2"/>
              </a:buClr>
              <a:buSzPct val="100000"/>
              <a:buNone/>
            </a:pPr>
            <a:r>
              <a:rPr lang="en-US" sz="2200" b="1" dirty="0">
                <a:solidFill>
                  <a:schemeClr val="bg2"/>
                </a:solidFill>
                <a:cs typeface="Arial" charset="0"/>
              </a:rPr>
              <a:t>8.6</a:t>
            </a:r>
            <a:r>
              <a:rPr lang="en-US" sz="2200" dirty="0">
                <a:cs typeface="Arial" charset="0"/>
              </a:rPr>
              <a:t> Show how flexible benefits turn benefits into motivators.</a:t>
            </a:r>
          </a:p>
          <a:p>
            <a:pPr marL="530352" indent="-530352">
              <a:spcBef>
                <a:spcPts val="1200"/>
              </a:spcBef>
              <a:buClr>
                <a:schemeClr val="bg2"/>
              </a:buClr>
              <a:buSzPct val="100000"/>
              <a:buNone/>
            </a:pPr>
            <a:r>
              <a:rPr lang="en-US" sz="2200" b="1" dirty="0">
                <a:solidFill>
                  <a:schemeClr val="bg2"/>
                </a:solidFill>
                <a:cs typeface="Arial" charset="0"/>
              </a:rPr>
              <a:t>8.7</a:t>
            </a:r>
            <a:r>
              <a:rPr lang="en-US" sz="2200" dirty="0">
                <a:cs typeface="Arial" charset="0"/>
              </a:rPr>
              <a:t> Identify the motivational benefits of intrinsic rewards.</a:t>
            </a:r>
          </a:p>
        </p:txBody>
      </p:sp>
    </p:spTree>
    <p:extLst>
      <p:ext uri="{BB962C8B-B14F-4D97-AF65-F5344CB8AC3E}">
        <p14:creationId xmlns:p14="http://schemas.microsoft.com/office/powerpoint/2010/main" val="3925979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Variable-Pay Programs and Employee Motivation </a:t>
            </a:r>
            <a:r>
              <a:rPr lang="en-US" sz="2000" b="0" dirty="0">
                <a:latin typeface="+mj-lt"/>
              </a:rPr>
              <a:t>(4 of 8)</a:t>
            </a:r>
            <a:endParaRPr lang="en-US" b="0" dirty="0">
              <a:latin typeface="+mj-lt"/>
            </a:endParaRPr>
          </a:p>
        </p:txBody>
      </p:sp>
      <p:sp>
        <p:nvSpPr>
          <p:cNvPr id="3" name="Content Placeholder 2"/>
          <p:cNvSpPr>
            <a:spLocks noGrp="1"/>
          </p:cNvSpPr>
          <p:nvPr>
            <p:ph idx="1"/>
          </p:nvPr>
        </p:nvSpPr>
        <p:spPr>
          <a:xfrm>
            <a:off x="457200" y="1600201"/>
            <a:ext cx="8229600" cy="4038600"/>
          </a:xfrm>
        </p:spPr>
        <p:txBody>
          <a:bodyPr/>
          <a:lstStyle/>
          <a:p>
            <a:pPr marL="256032" indent="-256032">
              <a:buSzPct val="100000"/>
            </a:pPr>
            <a:r>
              <a:rPr lang="en-US" sz="2400" b="1" dirty="0">
                <a:cs typeface="Arial" charset="0"/>
              </a:rPr>
              <a:t>Merit-Based Pay</a:t>
            </a:r>
          </a:p>
          <a:p>
            <a:pPr marL="740664" lvl="1"/>
            <a:r>
              <a:rPr lang="en-US" sz="2400" dirty="0">
                <a:cs typeface="Arial" charset="0"/>
              </a:rPr>
              <a:t>Allows employers to differentiate pay based on performance.</a:t>
            </a:r>
          </a:p>
          <a:p>
            <a:pPr marL="740664" lvl="1"/>
            <a:r>
              <a:rPr lang="en-US" sz="2400" dirty="0">
                <a:cs typeface="Arial" charset="0"/>
              </a:rPr>
              <a:t>Creates perceptions of relationships between performance and rewards.</a:t>
            </a:r>
          </a:p>
          <a:p>
            <a:pPr marL="740664" lvl="1"/>
            <a:r>
              <a:rPr lang="en-US" sz="2400" dirty="0">
                <a:cs typeface="Arial" charset="0"/>
              </a:rPr>
              <a:t>Limitations:</a:t>
            </a:r>
          </a:p>
          <a:p>
            <a:pPr lvl="2"/>
            <a:r>
              <a:rPr lang="en-US" sz="2400" dirty="0">
                <a:cs typeface="Arial" charset="0"/>
              </a:rPr>
              <a:t>Based on annual performance appraisals.</a:t>
            </a:r>
          </a:p>
          <a:p>
            <a:pPr lvl="2"/>
            <a:r>
              <a:rPr lang="en-US" sz="2400" dirty="0">
                <a:cs typeface="Arial" charset="0"/>
              </a:rPr>
              <a:t>Merit pool fluctuates.</a:t>
            </a:r>
          </a:p>
          <a:p>
            <a:pPr lvl="2"/>
            <a:r>
              <a:rPr lang="en-US" sz="2400" dirty="0">
                <a:cs typeface="Arial" charset="0"/>
              </a:rPr>
              <a:t>Union resistance.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Variable-Pay Programs and Employee Motivation </a:t>
            </a:r>
            <a:r>
              <a:rPr lang="en-US" sz="2000" b="0" dirty="0">
                <a:latin typeface="+mj-lt"/>
              </a:rPr>
              <a:t>(5 of 8)</a:t>
            </a:r>
            <a:endParaRPr lang="en-US" b="0" dirty="0">
              <a:latin typeface="+mj-lt"/>
            </a:endParaRPr>
          </a:p>
        </p:txBody>
      </p:sp>
      <p:sp>
        <p:nvSpPr>
          <p:cNvPr id="3" name="Content Placeholder 2"/>
          <p:cNvSpPr>
            <a:spLocks noGrp="1"/>
          </p:cNvSpPr>
          <p:nvPr>
            <p:ph idx="1"/>
          </p:nvPr>
        </p:nvSpPr>
        <p:spPr>
          <a:xfrm>
            <a:off x="457200" y="1600201"/>
            <a:ext cx="8229600" cy="3886200"/>
          </a:xfrm>
        </p:spPr>
        <p:txBody>
          <a:bodyPr/>
          <a:lstStyle/>
          <a:p>
            <a:pPr marL="256032" indent="-256032">
              <a:buSzPct val="100000"/>
            </a:pPr>
            <a:r>
              <a:rPr lang="en-US" sz="2400" b="1" dirty="0">
                <a:cs typeface="Arial" charset="0"/>
              </a:rPr>
              <a:t>Bonuses</a:t>
            </a:r>
          </a:p>
          <a:p>
            <a:pPr marL="740664" lvl="1"/>
            <a:r>
              <a:rPr lang="en-US" sz="2400" dirty="0">
                <a:cs typeface="Arial" charset="0"/>
              </a:rPr>
              <a:t>An annual bonus is a significant component of total compensation for many jobs.</a:t>
            </a:r>
          </a:p>
          <a:p>
            <a:pPr marL="740664" lvl="1"/>
            <a:r>
              <a:rPr lang="en-US" sz="2400" dirty="0">
                <a:cs typeface="Arial" charset="0"/>
              </a:rPr>
              <a:t>Increasingly include lower-ranking employees.</a:t>
            </a:r>
          </a:p>
          <a:p>
            <a:pPr lvl="2"/>
            <a:r>
              <a:rPr lang="en-US" sz="2400" dirty="0">
                <a:cs typeface="Arial" charset="0"/>
              </a:rPr>
              <a:t>Many companies now routinely reward production employees with bonuses when profits improve.</a:t>
            </a:r>
          </a:p>
          <a:p>
            <a:pPr marL="740664" lvl="1"/>
            <a:r>
              <a:rPr lang="en-US" sz="2400" dirty="0">
                <a:cs typeface="Arial" charset="0"/>
              </a:rPr>
              <a:t>Downside: employees’ pay is more vulnerable to cuts.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Variable-Pay Programs and Employee Motivation </a:t>
            </a:r>
            <a:r>
              <a:rPr lang="en-US" sz="2000" b="0" dirty="0">
                <a:latin typeface="+mj-lt"/>
              </a:rPr>
              <a:t>(6 of 8)</a:t>
            </a:r>
            <a:endParaRPr lang="en-US" b="0" dirty="0">
              <a:latin typeface="+mj-lt"/>
            </a:endParaRPr>
          </a:p>
        </p:txBody>
      </p:sp>
      <p:sp>
        <p:nvSpPr>
          <p:cNvPr id="3" name="Content Placeholder 2"/>
          <p:cNvSpPr>
            <a:spLocks noGrp="1"/>
          </p:cNvSpPr>
          <p:nvPr>
            <p:ph idx="1"/>
          </p:nvPr>
        </p:nvSpPr>
        <p:spPr>
          <a:xfrm>
            <a:off x="457200" y="1600201"/>
            <a:ext cx="8229600" cy="3429000"/>
          </a:xfrm>
        </p:spPr>
        <p:txBody>
          <a:bodyPr/>
          <a:lstStyle/>
          <a:p>
            <a:pPr marL="256032" indent="-256032">
              <a:buSzPct val="100000"/>
            </a:pPr>
            <a:r>
              <a:rPr lang="en-US" sz="2400" b="1" dirty="0">
                <a:cs typeface="Arial" charset="0"/>
              </a:rPr>
              <a:t>Profit-Sharing</a:t>
            </a:r>
            <a:r>
              <a:rPr lang="en-US" sz="2400" b="1" dirty="0">
                <a:solidFill>
                  <a:srgbClr val="FF9900"/>
                </a:solidFill>
                <a:cs typeface="Arial" charset="0"/>
              </a:rPr>
              <a:t> </a:t>
            </a:r>
            <a:r>
              <a:rPr lang="en-US" sz="2400" b="1" dirty="0">
                <a:cs typeface="Arial" charset="0"/>
              </a:rPr>
              <a:t>Plans</a:t>
            </a:r>
            <a:endParaRPr lang="en-US" sz="2400" b="1" dirty="0">
              <a:solidFill>
                <a:srgbClr val="FF9900"/>
              </a:solidFill>
              <a:cs typeface="Arial" charset="0"/>
            </a:endParaRPr>
          </a:p>
          <a:p>
            <a:pPr marL="740664" lvl="1"/>
            <a:r>
              <a:rPr lang="en-US" sz="2400" dirty="0">
                <a:cs typeface="Arial" charset="0"/>
              </a:rPr>
              <a:t>Organization-wide programs that distribute compensation based on some established formula centered around a company’s profitability.</a:t>
            </a:r>
          </a:p>
          <a:p>
            <a:pPr marL="740664" lvl="1"/>
            <a:r>
              <a:rPr lang="en-US" sz="2400" dirty="0">
                <a:cs typeface="Arial" charset="0"/>
              </a:rPr>
              <a:t>Appear to have positive effects on employee attitudes at the organizational level.</a:t>
            </a:r>
          </a:p>
          <a:p>
            <a:pPr lvl="2"/>
            <a:r>
              <a:rPr lang="en-US" sz="2400" dirty="0">
                <a:cs typeface="Arial" charset="0"/>
              </a:rPr>
              <a:t>Employees have a feeling of psychological ownership.</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Variable-Pay Programs and Employee Motivation </a:t>
            </a:r>
            <a:r>
              <a:rPr lang="en-US" sz="2000" b="0" dirty="0">
                <a:latin typeface="+mj-lt"/>
              </a:rPr>
              <a:t>(7 of 8)</a:t>
            </a:r>
            <a:endParaRPr lang="en-US" b="0" dirty="0">
              <a:latin typeface="+mj-lt"/>
            </a:endParaRPr>
          </a:p>
        </p:txBody>
      </p:sp>
      <p:sp>
        <p:nvSpPr>
          <p:cNvPr id="4" name="Content Placeholder 3"/>
          <p:cNvSpPr>
            <a:spLocks noGrp="1"/>
          </p:cNvSpPr>
          <p:nvPr>
            <p:ph idx="1"/>
          </p:nvPr>
        </p:nvSpPr>
        <p:spPr>
          <a:xfrm>
            <a:off x="457200" y="1600200"/>
            <a:ext cx="8229600" cy="4038599"/>
          </a:xfrm>
        </p:spPr>
        <p:txBody>
          <a:bodyPr/>
          <a:lstStyle/>
          <a:p>
            <a:pPr marL="256032" indent="-256032">
              <a:buSzPct val="100000"/>
            </a:pPr>
            <a:r>
              <a:rPr lang="en-US" sz="2400" b="1" dirty="0">
                <a:cs typeface="Arial" charset="0"/>
              </a:rPr>
              <a:t>Employee Stock Ownership Plan (ESOP)</a:t>
            </a:r>
          </a:p>
          <a:p>
            <a:pPr marL="740664" lvl="1"/>
            <a:r>
              <a:rPr lang="en-US" sz="2400" dirty="0">
                <a:cs typeface="Arial" charset="0"/>
              </a:rPr>
              <a:t>A company-established benefit plan in which employees acquire stock, often at below-market prices, as part of their benefits.</a:t>
            </a:r>
          </a:p>
          <a:p>
            <a:pPr marL="740664" lvl="1"/>
            <a:r>
              <a:rPr lang="en-US" sz="2400" dirty="0">
                <a:cs typeface="Arial" charset="0"/>
              </a:rPr>
              <a:t>Increases employee satisfaction and innovation.</a:t>
            </a:r>
          </a:p>
          <a:p>
            <a:pPr lvl="2"/>
            <a:r>
              <a:rPr lang="en-US" sz="2400" dirty="0">
                <a:cs typeface="Arial" charset="0"/>
              </a:rPr>
              <a:t>Employees need to psychologically experience ownership.</a:t>
            </a:r>
          </a:p>
          <a:p>
            <a:pPr marL="740664" lvl="1"/>
            <a:r>
              <a:rPr lang="en-US" sz="2400" dirty="0">
                <a:cs typeface="Arial" charset="0"/>
              </a:rPr>
              <a:t>Can reduce unethical behavior.</a:t>
            </a:r>
          </a:p>
          <a:p>
            <a:pPr marL="740664" lvl="1"/>
            <a:r>
              <a:rPr lang="en-US" sz="2400" dirty="0">
                <a:cs typeface="Arial" charset="0"/>
              </a:rPr>
              <a:t>Can be used for community wealth building.</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Variable-Pay Programs and Employee Motivation </a:t>
            </a:r>
            <a:r>
              <a:rPr lang="en-US" sz="2000" b="0" dirty="0">
                <a:latin typeface="+mj-lt"/>
              </a:rPr>
              <a:t>(8 of 8)</a:t>
            </a:r>
            <a:endParaRPr lang="en-US" b="0" dirty="0">
              <a:latin typeface="+mj-lt"/>
            </a:endParaRPr>
          </a:p>
        </p:txBody>
      </p:sp>
      <p:sp>
        <p:nvSpPr>
          <p:cNvPr id="3" name="Content Placeholder 2"/>
          <p:cNvSpPr>
            <a:spLocks noGrp="1"/>
          </p:cNvSpPr>
          <p:nvPr>
            <p:ph idx="1"/>
          </p:nvPr>
        </p:nvSpPr>
        <p:spPr>
          <a:xfrm>
            <a:off x="457200" y="1600201"/>
            <a:ext cx="8229600" cy="2133600"/>
          </a:xfrm>
        </p:spPr>
        <p:txBody>
          <a:bodyPr/>
          <a:lstStyle/>
          <a:p>
            <a:pPr marL="256032" indent="-256032">
              <a:buSzPct val="100000"/>
            </a:pPr>
            <a:r>
              <a:rPr lang="en-US" sz="2400" dirty="0">
                <a:cs typeface="Arial" charset="0"/>
              </a:rPr>
              <a:t>Evaluation of Variable Pay</a:t>
            </a:r>
          </a:p>
          <a:p>
            <a:pPr marL="740664" lvl="1"/>
            <a:r>
              <a:rPr lang="en-US" sz="2400" dirty="0">
                <a:cs typeface="Arial" charset="0"/>
              </a:rPr>
              <a:t>Do variable-pay programs increase motivation and productivity?</a:t>
            </a:r>
          </a:p>
          <a:p>
            <a:pPr marL="1143000" lvl="3">
              <a:buClr>
                <a:schemeClr val="bg2"/>
              </a:buClr>
              <a:buFont typeface="Wingdings" pitchFamily="2" charset="2"/>
              <a:buChar char="§"/>
            </a:pPr>
            <a:r>
              <a:rPr lang="en-US" sz="2400" dirty="0">
                <a:cs typeface="Arial" panose="020B0604020202020204" pitchFamily="34" charset="0"/>
              </a:rPr>
              <a:t>Generally, yes, but that doesn’t mean everyone is equally motivated by them</a:t>
            </a:r>
            <a:r>
              <a:rPr lang="en-US" sz="2400" dirty="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Show How Flexible Benefits Turn Benefits Into Motivators</a:t>
            </a:r>
            <a:endParaRPr lang="en-US" dirty="0">
              <a:latin typeface="+mj-lt"/>
            </a:endParaRPr>
          </a:p>
        </p:txBody>
      </p:sp>
      <p:sp>
        <p:nvSpPr>
          <p:cNvPr id="3" name="Content Placeholder 2"/>
          <p:cNvSpPr>
            <a:spLocks noGrp="1"/>
          </p:cNvSpPr>
          <p:nvPr>
            <p:ph idx="1"/>
          </p:nvPr>
        </p:nvSpPr>
        <p:spPr>
          <a:xfrm>
            <a:off x="457200" y="1600201"/>
            <a:ext cx="8229600" cy="3886200"/>
          </a:xfrm>
        </p:spPr>
        <p:txBody>
          <a:bodyPr/>
          <a:lstStyle/>
          <a:p>
            <a:pPr marL="256032" indent="-256032">
              <a:buSzPct val="100000"/>
            </a:pPr>
            <a:r>
              <a:rPr lang="en-US" sz="2400" dirty="0"/>
              <a:t>Developing a Benefits Package</a:t>
            </a:r>
          </a:p>
          <a:p>
            <a:pPr marL="740664" lvl="1" indent="-283464"/>
            <a:r>
              <a:rPr lang="en-US" sz="2400" b="1" dirty="0"/>
              <a:t>Flexible benefits </a:t>
            </a:r>
            <a:r>
              <a:rPr lang="en-US" sz="2400" dirty="0"/>
              <a:t>individualize rewards.</a:t>
            </a:r>
          </a:p>
          <a:p>
            <a:pPr marL="740664" lvl="2" indent="-283464">
              <a:buFont typeface="Arial" pitchFamily="34" charset="0"/>
              <a:buChar char="–"/>
            </a:pPr>
            <a:r>
              <a:rPr lang="en-US" sz="2400" dirty="0"/>
              <a:t>Allow each employee to choose the compensation package that best satisfies his or her current needs and situation.</a:t>
            </a:r>
          </a:p>
          <a:p>
            <a:pPr marL="1143000" lvl="3">
              <a:buClr>
                <a:schemeClr val="bg2"/>
              </a:buClr>
              <a:buFont typeface="Wingdings" pitchFamily="2" charset="2"/>
              <a:buChar char="§"/>
            </a:pPr>
            <a:r>
              <a:rPr lang="en-US" sz="2400" dirty="0">
                <a:cs typeface="Arial" panose="020B0604020202020204" pitchFamily="34" charset="0"/>
              </a:rPr>
              <a:t>Today, almost all major corporations in the United States offer flexible benefits.</a:t>
            </a:r>
          </a:p>
          <a:p>
            <a:pPr marL="1143000" lvl="3">
              <a:buClr>
                <a:schemeClr val="bg2"/>
              </a:buClr>
              <a:buFont typeface="Wingdings" pitchFamily="2" charset="2"/>
              <a:buChar char="§"/>
            </a:pPr>
            <a:r>
              <a:rPr lang="en-US" sz="2400" dirty="0">
                <a:cs typeface="Arial" panose="020B0604020202020204" pitchFamily="34" charset="0"/>
              </a:rPr>
              <a:t>However, it may be surprising that their usage is not yet global.</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7620000" cy="1097280"/>
          </a:xfrm>
        </p:spPr>
        <p:txBody>
          <a:bodyPr/>
          <a:lstStyle/>
          <a:p>
            <a:r>
              <a:rPr lang="en-US" sz="3600" dirty="0">
                <a:latin typeface="+mj-lt"/>
              </a:rPr>
              <a:t>Identify the Motivational Benefits of Intrinsic Rewards</a:t>
            </a:r>
            <a:endParaRPr lang="en-US" b="0" dirty="0">
              <a:latin typeface="+mj-lt"/>
            </a:endParaRPr>
          </a:p>
        </p:txBody>
      </p:sp>
      <p:sp>
        <p:nvSpPr>
          <p:cNvPr id="3" name="Content Placeholder 2"/>
          <p:cNvSpPr>
            <a:spLocks noGrp="1"/>
          </p:cNvSpPr>
          <p:nvPr>
            <p:ph idx="1"/>
          </p:nvPr>
        </p:nvSpPr>
        <p:spPr>
          <a:xfrm>
            <a:off x="457200" y="1600201"/>
            <a:ext cx="8229600" cy="2971800"/>
          </a:xfrm>
        </p:spPr>
        <p:txBody>
          <a:bodyPr/>
          <a:lstStyle/>
          <a:p>
            <a:pPr marL="256032" indent="-256032">
              <a:buSzPct val="100000"/>
            </a:pPr>
            <a:r>
              <a:rPr lang="en-US" sz="2400" dirty="0">
                <a:cs typeface="Arial" charset="0"/>
              </a:rPr>
              <a:t>Employee Recognition Programs</a:t>
            </a:r>
          </a:p>
          <a:p>
            <a:pPr marL="740664" lvl="1"/>
            <a:r>
              <a:rPr lang="en-US" sz="2400" dirty="0">
                <a:cs typeface="Arial" charset="0"/>
              </a:rPr>
              <a:t>Organizations are increasingly recognizing that important work rewards can be both intrinsic and extrinsic.</a:t>
            </a:r>
          </a:p>
          <a:p>
            <a:pPr marL="740664" lvl="1"/>
            <a:r>
              <a:rPr lang="en-US" sz="2400" dirty="0">
                <a:cs typeface="Arial" charset="0"/>
              </a:rPr>
              <a:t>Rewards are intrinsic in the form of </a:t>
            </a:r>
            <a:r>
              <a:rPr lang="en-US" sz="2400" b="1" dirty="0">
                <a:cs typeface="Arial" charset="0"/>
              </a:rPr>
              <a:t>employee recognition programs</a:t>
            </a:r>
            <a:r>
              <a:rPr lang="en-US" sz="2400" dirty="0">
                <a:cs typeface="Arial" charset="0"/>
              </a:rPr>
              <a:t> and extrinsic in the form of compensation systems.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Implications for Managers </a:t>
            </a:r>
            <a:r>
              <a:rPr lang="en-US" sz="2000" b="0" dirty="0">
                <a:latin typeface="+mj-lt"/>
              </a:rPr>
              <a:t>(1 of 3)</a:t>
            </a:r>
            <a:endParaRPr lang="en-US" b="0" dirty="0">
              <a:latin typeface="+mj-lt"/>
            </a:endParaRPr>
          </a:p>
        </p:txBody>
      </p:sp>
      <p:sp>
        <p:nvSpPr>
          <p:cNvPr id="3" name="Content Placeholder 2"/>
          <p:cNvSpPr>
            <a:spLocks noGrp="1"/>
          </p:cNvSpPr>
          <p:nvPr>
            <p:ph idx="1"/>
          </p:nvPr>
        </p:nvSpPr>
        <p:spPr>
          <a:xfrm>
            <a:off x="457200" y="1600201"/>
            <a:ext cx="8001000" cy="4038600"/>
          </a:xfrm>
        </p:spPr>
        <p:txBody>
          <a:bodyPr/>
          <a:lstStyle/>
          <a:p>
            <a:pPr marL="256032" indent="-256032">
              <a:buSzPct val="100000"/>
            </a:pPr>
            <a:r>
              <a:rPr lang="en-US" sz="2400" dirty="0"/>
              <a:t>Recognize individual differences.</a:t>
            </a:r>
          </a:p>
          <a:p>
            <a:pPr marL="740664" lvl="1" indent="-283464"/>
            <a:r>
              <a:rPr lang="en-US" sz="2400" dirty="0"/>
              <a:t>Spend the time necessary to understand what’s important to each employee.</a:t>
            </a:r>
          </a:p>
          <a:p>
            <a:pPr marL="740664" lvl="1" indent="-283464"/>
            <a:r>
              <a:rPr lang="en-US" sz="2400" dirty="0"/>
              <a:t>Design jobs to align with individual needs and maximize their motivation potential.</a:t>
            </a:r>
          </a:p>
          <a:p>
            <a:pPr marL="256032" indent="-256032">
              <a:buSzPct val="100000"/>
            </a:pPr>
            <a:r>
              <a:rPr lang="en-US" sz="2400" dirty="0"/>
              <a:t>Use goals and feedback.</a:t>
            </a:r>
          </a:p>
          <a:p>
            <a:pPr marL="740664" lvl="1" indent="-283464"/>
            <a:r>
              <a:rPr lang="en-US" sz="2400" dirty="0"/>
              <a:t>You should give employees firm, specific goals, and they should get feedback on how well they are faring in pursuit of those goals.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Implications for Managers </a:t>
            </a:r>
            <a:r>
              <a:rPr lang="en-US" sz="2000" b="0" dirty="0">
                <a:latin typeface="+mj-lt"/>
              </a:rPr>
              <a:t>(2 of 3)</a:t>
            </a:r>
            <a:endParaRPr lang="en-US" b="0" dirty="0">
              <a:latin typeface="+mj-lt"/>
            </a:endParaRPr>
          </a:p>
        </p:txBody>
      </p:sp>
      <p:sp>
        <p:nvSpPr>
          <p:cNvPr id="3" name="Content Placeholder 2"/>
          <p:cNvSpPr>
            <a:spLocks noGrp="1"/>
          </p:cNvSpPr>
          <p:nvPr>
            <p:ph idx="1"/>
          </p:nvPr>
        </p:nvSpPr>
        <p:spPr>
          <a:xfrm>
            <a:off x="457200" y="1600201"/>
            <a:ext cx="8229600" cy="3886200"/>
          </a:xfrm>
        </p:spPr>
        <p:txBody>
          <a:bodyPr/>
          <a:lstStyle/>
          <a:p>
            <a:pPr marL="256032" indent="-256032">
              <a:buSzPct val="100000"/>
            </a:pPr>
            <a:r>
              <a:rPr lang="en-US" sz="2400" dirty="0"/>
              <a:t>Allow employees to participate in decisions that affect them.</a:t>
            </a:r>
          </a:p>
          <a:p>
            <a:pPr marL="740664" lvl="1" indent="-283464"/>
            <a:r>
              <a:rPr lang="en-US" sz="2400" dirty="0"/>
              <a:t>Employees can contribute to setting work goals, choosing their own benefits packages, and solving productivity and quality problems.</a:t>
            </a:r>
          </a:p>
          <a:p>
            <a:pPr marL="256032" indent="-256032">
              <a:buSzPct val="100000"/>
            </a:pPr>
            <a:r>
              <a:rPr lang="en-US" sz="2400" dirty="0"/>
              <a:t>Link rewards to performance.</a:t>
            </a:r>
          </a:p>
          <a:p>
            <a:pPr marL="740664" lvl="1" indent="-283464"/>
            <a:r>
              <a:rPr lang="en-US" sz="2400" dirty="0"/>
              <a:t>Rewards should be contingent on performance, and employees must perceive the link between the two.</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Implications for Managers </a:t>
            </a:r>
            <a:r>
              <a:rPr lang="en-US" sz="2000" b="0" dirty="0">
                <a:latin typeface="+mj-lt"/>
              </a:rPr>
              <a:t>(3 of 3)</a:t>
            </a:r>
            <a:endParaRPr lang="en-US" b="0" dirty="0">
              <a:latin typeface="+mj-lt"/>
            </a:endParaRPr>
          </a:p>
        </p:txBody>
      </p:sp>
      <p:sp>
        <p:nvSpPr>
          <p:cNvPr id="3" name="Content Placeholder 2"/>
          <p:cNvSpPr>
            <a:spLocks noGrp="1"/>
          </p:cNvSpPr>
          <p:nvPr>
            <p:ph idx="1"/>
          </p:nvPr>
        </p:nvSpPr>
        <p:spPr>
          <a:xfrm>
            <a:off x="457200" y="1600201"/>
            <a:ext cx="8229600" cy="2133600"/>
          </a:xfrm>
        </p:spPr>
        <p:txBody>
          <a:bodyPr/>
          <a:lstStyle/>
          <a:p>
            <a:pPr marL="256032" indent="-256032">
              <a:buSzPct val="100000"/>
            </a:pPr>
            <a:r>
              <a:rPr lang="en-US" sz="2400" dirty="0"/>
              <a:t>Check the system for equity.</a:t>
            </a:r>
          </a:p>
          <a:p>
            <a:pPr marL="740664" lvl="1"/>
            <a:r>
              <a:rPr lang="en-US" sz="2400" dirty="0"/>
              <a:t>Employees should perceive that individual effort and outcomes explain differences in pay and other rewards.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The Job Characteristics Model </a:t>
            </a:r>
            <a:r>
              <a:rPr lang="en-US" sz="2000" b="0" dirty="0">
                <a:latin typeface="+mj-lt"/>
              </a:rPr>
              <a:t>(1 of 2)</a:t>
            </a:r>
            <a:endParaRPr lang="en-US" b="0" dirty="0">
              <a:latin typeface="+mj-lt"/>
            </a:endParaRPr>
          </a:p>
        </p:txBody>
      </p:sp>
      <p:sp>
        <p:nvSpPr>
          <p:cNvPr id="4" name="Content Placeholder 3"/>
          <p:cNvSpPr>
            <a:spLocks noGrp="1"/>
          </p:cNvSpPr>
          <p:nvPr>
            <p:ph idx="1"/>
          </p:nvPr>
        </p:nvSpPr>
        <p:spPr>
          <a:xfrm>
            <a:off x="457200" y="1600200"/>
            <a:ext cx="8229600" cy="365125"/>
          </a:xfrm>
        </p:spPr>
        <p:txBody>
          <a:bodyPr/>
          <a:lstStyle/>
          <a:p>
            <a:pPr marL="0" indent="0">
              <a:buNone/>
            </a:pPr>
            <a:r>
              <a:rPr lang="en-US" sz="2000" b="1" dirty="0"/>
              <a:t>Exhibit 8-1 </a:t>
            </a:r>
            <a:r>
              <a:rPr lang="en-US" sz="2000" dirty="0"/>
              <a:t>The Job Characteristics Model</a:t>
            </a:r>
          </a:p>
        </p:txBody>
      </p:sp>
      <p:pic>
        <p:nvPicPr>
          <p:cNvPr id="5" name="Picture 4" descr="An illustration shows the Job characteristics model that describes jobs in terms of five core dimensions. The diagram also displays various critical psychological states and personal and work outcomes that result from this model.&#10;The model shows core Job Dimensions lead to Critical psychological states, which in turn lead to Personal and Work Outcomes. The factor Employee growth-need strength affects all these three factors.&#10;The core job dimensions of Skill Variety, Task Identity and Task Significance lead to the Critical psychological state of Experienced Meaningfulness of the work.&#10;The core job dimension Autonomy leads to Critical psychological state of Experienced Responsibility for the outcomes of the work.&#10;The core job dimension Feedback leads to Critical psychological state of Knowledge of the actual results of the work activities.&#10;All the critical psychological states lead to the following Personal and Work Outcomes: High internal work motivation, “High-quality work performance, High satisfaction with the work and Low absenteeism and turnove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45612" y="2000250"/>
            <a:ext cx="6252776" cy="3824884"/>
          </a:xfrm>
          <a:prstGeom prst="rect">
            <a:avLst/>
          </a:prstGeom>
        </p:spPr>
      </p:pic>
      <p:sp>
        <p:nvSpPr>
          <p:cNvPr id="3" name="Content Placeholder 2"/>
          <p:cNvSpPr>
            <a:spLocks noGrp="1"/>
          </p:cNvSpPr>
          <p:nvPr>
            <p:ph idx="13"/>
          </p:nvPr>
        </p:nvSpPr>
        <p:spPr>
          <a:xfrm>
            <a:off x="457200" y="5913437"/>
            <a:ext cx="8229600" cy="411163"/>
          </a:xfrm>
        </p:spPr>
        <p:txBody>
          <a:bodyPr/>
          <a:lstStyle/>
          <a:p>
            <a:pPr marL="0" indent="0">
              <a:buNone/>
            </a:pPr>
            <a:r>
              <a:rPr lang="en-US" sz="1200" i="1" dirty="0"/>
              <a:t>Source: </a:t>
            </a:r>
            <a:r>
              <a:rPr lang="en-US" sz="1200" dirty="0"/>
              <a:t>Based on J. L. Pierce, I. </a:t>
            </a:r>
            <a:r>
              <a:rPr lang="en-US" sz="1200" dirty="0" err="1"/>
              <a:t>Jussila</a:t>
            </a:r>
            <a:r>
              <a:rPr lang="en-US" sz="1200" dirty="0"/>
              <a:t>, and A. Cummings, “Psychological Ownership within the Job Design Context: Revision of the Job Characteristics Model,” </a:t>
            </a:r>
            <a:r>
              <a:rPr lang="en-US" sz="1200" i="1" dirty="0"/>
              <a:t>Journal of Organizational Behavior </a:t>
            </a:r>
            <a:r>
              <a:rPr lang="en-US" sz="1200" dirty="0"/>
              <a:t>30, no. 4 (2009): 477–96.</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Learning Objectives</a:t>
            </a:r>
            <a:endParaRPr lang="en-IN" sz="2000" b="0" dirty="0">
              <a:latin typeface="+mj-lt"/>
            </a:endParaRPr>
          </a:p>
        </p:txBody>
      </p:sp>
      <p:sp>
        <p:nvSpPr>
          <p:cNvPr id="3" name="Content Placeholder 2"/>
          <p:cNvSpPr>
            <a:spLocks noGrp="1"/>
          </p:cNvSpPr>
          <p:nvPr>
            <p:ph idx="1"/>
          </p:nvPr>
        </p:nvSpPr>
        <p:spPr>
          <a:xfrm>
            <a:off x="457200" y="1600200"/>
            <a:ext cx="8229600" cy="4724400"/>
          </a:xfrm>
        </p:spPr>
        <p:txBody>
          <a:bodyPr/>
          <a:lstStyle/>
          <a:p>
            <a:pPr marL="530352" indent="-530352">
              <a:spcBef>
                <a:spcPts val="1200"/>
              </a:spcBef>
              <a:buClr>
                <a:schemeClr val="bg2"/>
              </a:buClr>
              <a:buSzPct val="100000"/>
              <a:buNone/>
            </a:pPr>
            <a:r>
              <a:rPr lang="en-US" sz="2200" b="1" dirty="0">
                <a:solidFill>
                  <a:schemeClr val="bg2"/>
                </a:solidFill>
                <a:cs typeface="Arial" charset="0"/>
              </a:rPr>
              <a:t>8.1</a:t>
            </a:r>
            <a:r>
              <a:rPr lang="en-US" sz="2200" dirty="0">
                <a:cs typeface="Arial" charset="0"/>
              </a:rPr>
              <a:t> Describe how the job characteristics model motivates by changing the work environment.</a:t>
            </a:r>
          </a:p>
          <a:p>
            <a:pPr marL="530352" indent="-530352">
              <a:spcBef>
                <a:spcPts val="1200"/>
              </a:spcBef>
              <a:buClr>
                <a:schemeClr val="bg2"/>
              </a:buClr>
              <a:buSzPct val="100000"/>
              <a:buNone/>
            </a:pPr>
            <a:r>
              <a:rPr lang="en-US" sz="2200" b="1" dirty="0">
                <a:solidFill>
                  <a:schemeClr val="bg2"/>
                </a:solidFill>
                <a:cs typeface="Arial" charset="0"/>
              </a:rPr>
              <a:t>8.2</a:t>
            </a:r>
            <a:r>
              <a:rPr lang="en-US" sz="2200" dirty="0">
                <a:cs typeface="Arial" charset="0"/>
              </a:rPr>
              <a:t> Compare the main ways jobs can be redesigned.</a:t>
            </a:r>
          </a:p>
          <a:p>
            <a:pPr marL="530352" indent="-530352">
              <a:spcBef>
                <a:spcPts val="1200"/>
              </a:spcBef>
              <a:buClr>
                <a:schemeClr val="bg2"/>
              </a:buClr>
              <a:buSzPct val="100000"/>
              <a:buNone/>
            </a:pPr>
            <a:r>
              <a:rPr lang="en-US" sz="2200" b="1" dirty="0">
                <a:solidFill>
                  <a:schemeClr val="bg2"/>
                </a:solidFill>
                <a:cs typeface="Arial" charset="0"/>
              </a:rPr>
              <a:t>8.3</a:t>
            </a:r>
            <a:r>
              <a:rPr lang="en-US" sz="2200" dirty="0">
                <a:cs typeface="Arial" charset="0"/>
              </a:rPr>
              <a:t> Explain how specific alternative work arrangements can motivate employees.</a:t>
            </a:r>
          </a:p>
          <a:p>
            <a:pPr marL="530352" indent="-530352">
              <a:spcBef>
                <a:spcPts val="1200"/>
              </a:spcBef>
              <a:buClr>
                <a:schemeClr val="bg2"/>
              </a:buClr>
              <a:buSzPct val="100000"/>
              <a:buNone/>
            </a:pPr>
            <a:r>
              <a:rPr lang="en-US" sz="2200" b="1" dirty="0">
                <a:solidFill>
                  <a:schemeClr val="bg2"/>
                </a:solidFill>
                <a:cs typeface="Arial" charset="0"/>
              </a:rPr>
              <a:t>8.4</a:t>
            </a:r>
            <a:r>
              <a:rPr lang="en-US" sz="2200" dirty="0">
                <a:cs typeface="Arial" charset="0"/>
              </a:rPr>
              <a:t> Describe how employee involvement measures can motivate employees.</a:t>
            </a:r>
          </a:p>
          <a:p>
            <a:pPr marL="530352" indent="-530352">
              <a:spcBef>
                <a:spcPts val="1200"/>
              </a:spcBef>
              <a:buClr>
                <a:schemeClr val="bg2"/>
              </a:buClr>
              <a:buSzPct val="100000"/>
              <a:buNone/>
            </a:pPr>
            <a:r>
              <a:rPr lang="en-US" sz="2200" b="1" dirty="0">
                <a:solidFill>
                  <a:schemeClr val="bg2"/>
                </a:solidFill>
                <a:cs typeface="Arial" charset="0"/>
              </a:rPr>
              <a:t>8.5</a:t>
            </a:r>
            <a:r>
              <a:rPr lang="en-US" sz="2200" dirty="0">
                <a:cs typeface="Arial" charset="0"/>
              </a:rPr>
              <a:t> Demonstrate how the different types of variable-pay programs can increase employee motivation.</a:t>
            </a:r>
          </a:p>
          <a:p>
            <a:pPr marL="530352" indent="-530352">
              <a:spcBef>
                <a:spcPts val="1200"/>
              </a:spcBef>
              <a:buClr>
                <a:schemeClr val="bg2"/>
              </a:buClr>
              <a:buSzPct val="100000"/>
              <a:buNone/>
            </a:pPr>
            <a:r>
              <a:rPr lang="en-US" sz="2200" b="1" dirty="0">
                <a:solidFill>
                  <a:schemeClr val="bg2"/>
                </a:solidFill>
                <a:cs typeface="Arial" charset="0"/>
              </a:rPr>
              <a:t>8.6</a:t>
            </a:r>
            <a:r>
              <a:rPr lang="en-US" sz="2200" dirty="0">
                <a:cs typeface="Arial" charset="0"/>
              </a:rPr>
              <a:t> Show how flexible benefits turn benefits into motivators.</a:t>
            </a:r>
          </a:p>
          <a:p>
            <a:pPr marL="530352" indent="-530352">
              <a:spcBef>
                <a:spcPts val="1200"/>
              </a:spcBef>
              <a:buClr>
                <a:schemeClr val="bg2"/>
              </a:buClr>
              <a:buSzPct val="100000"/>
              <a:buNone/>
            </a:pPr>
            <a:r>
              <a:rPr lang="en-US" sz="2200" b="1" dirty="0">
                <a:solidFill>
                  <a:schemeClr val="bg2"/>
                </a:solidFill>
                <a:cs typeface="Arial" charset="0"/>
              </a:rPr>
              <a:t>8.7</a:t>
            </a:r>
            <a:r>
              <a:rPr lang="en-US" sz="2200" dirty="0">
                <a:cs typeface="Arial" charset="0"/>
              </a:rPr>
              <a:t> Identify the motivational benefits of intrinsic rewards.</a:t>
            </a:r>
          </a:p>
        </p:txBody>
      </p:sp>
    </p:spTree>
    <p:extLst>
      <p:ext uri="{BB962C8B-B14F-4D97-AF65-F5344CB8AC3E}">
        <p14:creationId xmlns:p14="http://schemas.microsoft.com/office/powerpoint/2010/main" val="5459510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7FC35-077F-424B-8392-9B971B9D036D}"/>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DE6805E2-BE3A-B343-9CB0-31BEF62F013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481396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The Job Characteristics Model </a:t>
            </a:r>
            <a:r>
              <a:rPr lang="en-US" sz="2000" b="0" dirty="0">
                <a:latin typeface="+mj-lt"/>
              </a:rPr>
              <a:t>(2 of 2)</a:t>
            </a:r>
            <a:endParaRPr lang="en-US" b="0" dirty="0">
              <a:latin typeface="+mj-lt"/>
            </a:endParaRPr>
          </a:p>
        </p:txBody>
      </p:sp>
      <p:sp>
        <p:nvSpPr>
          <p:cNvPr id="3" name="Content Placeholder 2"/>
          <p:cNvSpPr>
            <a:spLocks noGrp="1"/>
          </p:cNvSpPr>
          <p:nvPr>
            <p:ph idx="1"/>
          </p:nvPr>
        </p:nvSpPr>
        <p:spPr>
          <a:xfrm>
            <a:off x="457200" y="1600200"/>
            <a:ext cx="8305800" cy="4114799"/>
          </a:xfrm>
        </p:spPr>
        <p:txBody>
          <a:bodyPr/>
          <a:lstStyle/>
          <a:p>
            <a:pPr marL="256032" indent="-256032">
              <a:buSzPct val="100000"/>
            </a:pPr>
            <a:r>
              <a:rPr lang="en-US" sz="2400" dirty="0">
                <a:cs typeface="Arial" charset="0"/>
              </a:rPr>
              <a:t>The core dimensions of the </a:t>
            </a:r>
            <a:r>
              <a:rPr lang="en-US" sz="2400" b="1" dirty="0">
                <a:cs typeface="Arial" charset="0"/>
              </a:rPr>
              <a:t>job characteristics model (JCM) </a:t>
            </a:r>
            <a:r>
              <a:rPr lang="en-US" sz="2400" dirty="0">
                <a:cs typeface="Arial" charset="0"/>
              </a:rPr>
              <a:t>can be combined into a single predictive index called the </a:t>
            </a:r>
            <a:r>
              <a:rPr lang="en-US" sz="2400" b="1" dirty="0">
                <a:cs typeface="Arial" charset="0"/>
              </a:rPr>
              <a:t>motivating potential score (MPS).</a:t>
            </a:r>
          </a:p>
          <a:p>
            <a:pPr marL="707073" lvl="1" indent="-256032">
              <a:buSzPct val="100000"/>
            </a:pPr>
            <a:r>
              <a:rPr lang="en-US" sz="2400" dirty="0">
                <a:cs typeface="Arial" charset="0"/>
              </a:rPr>
              <a:t>Evidence supports the JCM concept that the presence of a set of job characteristics does generate higher and more satisfying job performance.</a:t>
            </a:r>
          </a:p>
          <a:p>
            <a:pPr marL="707073" lvl="1" indent="-256032">
              <a:buSzPct val="100000"/>
            </a:pPr>
            <a:r>
              <a:rPr lang="en-US" sz="2400" dirty="0">
                <a:cs typeface="Arial" charset="0"/>
              </a:rPr>
              <a:t>Studies show that supportive leadership behaviors improved the job characteristics of R&amp;D professionals.</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001000" cy="1097280"/>
          </a:xfrm>
        </p:spPr>
        <p:txBody>
          <a:bodyPr/>
          <a:lstStyle/>
          <a:p>
            <a:r>
              <a:rPr lang="en-US" sz="3600" dirty="0">
                <a:latin typeface="+mj-lt"/>
              </a:rPr>
              <a:t>Compare the Main Ways Jobs Can Be Redesigned </a:t>
            </a:r>
            <a:r>
              <a:rPr lang="en-US" sz="2000" b="0" dirty="0">
                <a:latin typeface="+mj-lt"/>
              </a:rPr>
              <a:t>(1 of 2)</a:t>
            </a:r>
            <a:endParaRPr lang="en-US" b="0" dirty="0">
              <a:latin typeface="+mj-lt"/>
            </a:endParaRPr>
          </a:p>
        </p:txBody>
      </p:sp>
      <p:sp>
        <p:nvSpPr>
          <p:cNvPr id="6" name="Content Placeholder 5"/>
          <p:cNvSpPr>
            <a:spLocks noGrp="1"/>
          </p:cNvSpPr>
          <p:nvPr>
            <p:ph idx="1"/>
          </p:nvPr>
        </p:nvSpPr>
        <p:spPr>
          <a:xfrm>
            <a:off x="457200" y="1600200"/>
            <a:ext cx="8077200" cy="4724400"/>
          </a:xfrm>
        </p:spPr>
        <p:txBody>
          <a:bodyPr/>
          <a:lstStyle/>
          <a:p>
            <a:pPr>
              <a:spcBef>
                <a:spcPts val="600"/>
              </a:spcBef>
            </a:pPr>
            <a:r>
              <a:rPr lang="en-US" sz="2400" dirty="0">
                <a:cs typeface="Arial" charset="0"/>
              </a:rPr>
              <a:t>Repetitive jobs provide little variety, autonomy, or motivation.</a:t>
            </a:r>
          </a:p>
          <a:p>
            <a:pPr>
              <a:spcBef>
                <a:spcPts val="600"/>
              </a:spcBef>
            </a:pPr>
            <a:r>
              <a:rPr lang="en-US" sz="2400" b="1" dirty="0">
                <a:cs typeface="Arial" charset="0"/>
              </a:rPr>
              <a:t>Job Rotation</a:t>
            </a:r>
          </a:p>
          <a:p>
            <a:pPr lvl="1"/>
            <a:r>
              <a:rPr lang="en-US" sz="2400" dirty="0">
                <a:cs typeface="Arial" charset="0"/>
              </a:rPr>
              <a:t>Referred to as cross-training.</a:t>
            </a:r>
          </a:p>
          <a:p>
            <a:pPr lvl="1"/>
            <a:r>
              <a:rPr lang="en-US" sz="2400" dirty="0">
                <a:cs typeface="Arial" charset="0"/>
              </a:rPr>
              <a:t>Periodic shifting from one task to another.</a:t>
            </a:r>
          </a:p>
          <a:p>
            <a:pPr lvl="1"/>
            <a:r>
              <a:rPr lang="en-US" sz="2400" dirty="0">
                <a:cs typeface="Arial" charset="0"/>
              </a:rPr>
              <a:t>Strengths: reduces boredom, increases motivation, and helps employees better understand their work contributions.</a:t>
            </a:r>
          </a:p>
          <a:p>
            <a:pPr lvl="1"/>
            <a:r>
              <a:rPr lang="en-US" sz="2400" dirty="0">
                <a:cs typeface="Arial" charset="0"/>
              </a:rPr>
              <a:t>Weaknesses: creates disruptions, requires extra time for supervisors addressing questions and training time, and reduced efficiencies.</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7924800" cy="1097280"/>
          </a:xfrm>
        </p:spPr>
        <p:txBody>
          <a:bodyPr/>
          <a:lstStyle/>
          <a:p>
            <a:r>
              <a:rPr lang="en-US" sz="3600" dirty="0">
                <a:latin typeface="+mj-lt"/>
              </a:rPr>
              <a:t>Compare the Main Ways Jobs Can Be Redesigned </a:t>
            </a:r>
            <a:r>
              <a:rPr lang="en-US" sz="2000" b="0" dirty="0">
                <a:latin typeface="+mj-lt"/>
              </a:rPr>
              <a:t>(2 of 2)</a:t>
            </a:r>
            <a:endParaRPr lang="en-US" b="0" dirty="0">
              <a:latin typeface="+mj-lt"/>
            </a:endParaRPr>
          </a:p>
        </p:txBody>
      </p:sp>
      <p:sp>
        <p:nvSpPr>
          <p:cNvPr id="3" name="Content Placeholder 2"/>
          <p:cNvSpPr>
            <a:spLocks noGrp="1"/>
          </p:cNvSpPr>
          <p:nvPr>
            <p:ph idx="1"/>
          </p:nvPr>
        </p:nvSpPr>
        <p:spPr>
          <a:xfrm>
            <a:off x="457200" y="1600200"/>
            <a:ext cx="8229600" cy="4724399"/>
          </a:xfrm>
        </p:spPr>
        <p:txBody>
          <a:bodyPr/>
          <a:lstStyle/>
          <a:p>
            <a:pPr marL="256032" indent="-256032">
              <a:buSzPct val="100000"/>
            </a:pPr>
            <a:r>
              <a:rPr lang="en-US" sz="2400" b="1" dirty="0">
                <a:cs typeface="Arial" charset="0"/>
              </a:rPr>
              <a:t>Job Enrichment</a:t>
            </a:r>
          </a:p>
          <a:p>
            <a:pPr marL="707073" lvl="1" indent="-256032">
              <a:buSzPct val="100000"/>
            </a:pPr>
            <a:r>
              <a:rPr lang="en-US" sz="2400" dirty="0">
                <a:cs typeface="Arial" charset="0"/>
              </a:rPr>
              <a:t>Increasing a job’s high-level responsibilities to increase intrinsic motivation.</a:t>
            </a:r>
          </a:p>
          <a:p>
            <a:pPr marL="1280160" lvl="2" indent="-256032">
              <a:buSzPct val="100000"/>
            </a:pPr>
            <a:r>
              <a:rPr lang="en-US" sz="2400" dirty="0">
                <a:cs typeface="Arial" charset="0"/>
              </a:rPr>
              <a:t>Involves adding another layer of responsibility and meaning.</a:t>
            </a:r>
          </a:p>
          <a:p>
            <a:pPr marL="1280160" lvl="2" indent="-256032">
              <a:buSzPct val="100000"/>
            </a:pPr>
            <a:r>
              <a:rPr lang="en-US" sz="2400" dirty="0">
                <a:cs typeface="Arial" charset="0"/>
              </a:rPr>
              <a:t>Can be effective at reducing turnover.</a:t>
            </a:r>
          </a:p>
          <a:p>
            <a:pPr marL="256032" indent="-256032">
              <a:buSzPct val="100000"/>
            </a:pPr>
            <a:r>
              <a:rPr lang="en-US" sz="2400" b="1" dirty="0">
                <a:cs typeface="Arial" charset="0"/>
              </a:rPr>
              <a:t>Relational Job Design</a:t>
            </a:r>
          </a:p>
          <a:p>
            <a:pPr marL="740664" lvl="1"/>
            <a:r>
              <a:rPr lang="en-US" sz="2400" dirty="0"/>
              <a:t>To make jobs more prosocially motivating:</a:t>
            </a:r>
          </a:p>
          <a:p>
            <a:pPr lvl="2"/>
            <a:r>
              <a:rPr lang="en-US" sz="2400" dirty="0"/>
              <a:t>Connect employees with the beneficiaries of their work.</a:t>
            </a:r>
          </a:p>
          <a:p>
            <a:pPr lvl="2"/>
            <a:r>
              <a:rPr lang="en-US" sz="2400" dirty="0"/>
              <a:t>Meet beneficiaries firsthand.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p>
            <a:r>
              <a:rPr lang="en-US" sz="3400" dirty="0">
                <a:latin typeface="+mj-lt"/>
              </a:rPr>
              <a:t>How Specific Alternative Work Arrangements Motivate Employees </a:t>
            </a:r>
            <a:r>
              <a:rPr lang="en-US" sz="2000" b="0" dirty="0">
                <a:latin typeface="+mj-lt"/>
              </a:rPr>
              <a:t>(1 </a:t>
            </a:r>
            <a:r>
              <a:rPr lang="en-US" sz="2000" b="0">
                <a:latin typeface="+mj-lt"/>
              </a:rPr>
              <a:t>of 7)</a:t>
            </a:r>
            <a:endParaRPr lang="en-US" sz="2000" b="0" dirty="0">
              <a:latin typeface="+mj-lt"/>
            </a:endParaRPr>
          </a:p>
        </p:txBody>
      </p:sp>
      <p:sp>
        <p:nvSpPr>
          <p:cNvPr id="3" name="Content Placeholder 2"/>
          <p:cNvSpPr>
            <a:spLocks noGrp="1"/>
          </p:cNvSpPr>
          <p:nvPr>
            <p:ph idx="1"/>
          </p:nvPr>
        </p:nvSpPr>
        <p:spPr>
          <a:xfrm>
            <a:off x="457200" y="1600201"/>
            <a:ext cx="8229600" cy="304800"/>
          </a:xfrm>
        </p:spPr>
        <p:txBody>
          <a:bodyPr/>
          <a:lstStyle/>
          <a:p>
            <a:pPr marL="0" indent="0">
              <a:buNone/>
            </a:pPr>
            <a:r>
              <a:rPr lang="en-US" sz="2000" b="1" dirty="0"/>
              <a:t>Exhibit 8-2 </a:t>
            </a:r>
            <a:r>
              <a:rPr lang="en-US" sz="2000" dirty="0"/>
              <a:t>Possible Flextime Staff Schedules</a:t>
            </a:r>
          </a:p>
        </p:txBody>
      </p:sp>
      <p:graphicFrame>
        <p:nvGraphicFramePr>
          <p:cNvPr id="4" name="Table 3"/>
          <p:cNvGraphicFramePr>
            <a:graphicFrameLocks noGrp="1"/>
          </p:cNvGraphicFramePr>
          <p:nvPr>
            <p:extLst>
              <p:ext uri="{D42A27DB-BD31-4B8C-83A1-F6EECF244321}">
                <p14:modId xmlns:p14="http://schemas.microsoft.com/office/powerpoint/2010/main" val="3003145898"/>
              </p:ext>
            </p:extLst>
          </p:nvPr>
        </p:nvGraphicFramePr>
        <p:xfrm>
          <a:off x="466725" y="1981200"/>
          <a:ext cx="8134350" cy="4267204"/>
        </p:xfrm>
        <a:graphic>
          <a:graphicData uri="http://schemas.openxmlformats.org/drawingml/2006/table">
            <a:tbl>
              <a:tblPr firstRow="1" bandRow="1">
                <a:tableStyleId>{2D5ABB26-0587-4C30-8999-92F81FD0307C}</a:tableStyleId>
              </a:tblPr>
              <a:tblGrid>
                <a:gridCol w="2819400">
                  <a:extLst>
                    <a:ext uri="{9D8B030D-6E8A-4147-A177-3AD203B41FA5}">
                      <a16:colId xmlns:a16="http://schemas.microsoft.com/office/drawing/2014/main" val="20000"/>
                    </a:ext>
                  </a:extLst>
                </a:gridCol>
                <a:gridCol w="5314950">
                  <a:extLst>
                    <a:ext uri="{9D8B030D-6E8A-4147-A177-3AD203B41FA5}">
                      <a16:colId xmlns:a16="http://schemas.microsoft.com/office/drawing/2014/main" val="20001"/>
                    </a:ext>
                  </a:extLst>
                </a:gridCol>
              </a:tblGrid>
              <a:tr h="350293">
                <a:tc>
                  <a:txBody>
                    <a:bodyPr/>
                    <a:lstStyle/>
                    <a:p>
                      <a:r>
                        <a:rPr lang="en-US" sz="1500" dirty="0">
                          <a:solidFill>
                            <a:schemeClr val="bg1"/>
                          </a:solidFill>
                        </a:rPr>
                        <a:t>Blank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500" b="1" i="0" u="none" strike="noStrike" kern="1200" baseline="0" dirty="0">
                          <a:solidFill>
                            <a:schemeClr val="tx1"/>
                          </a:solidFill>
                          <a:latin typeface="+mn-lt"/>
                          <a:ea typeface="+mn-ea"/>
                          <a:cs typeface="+mn-cs"/>
                        </a:rPr>
                        <a:t>Schedule 1</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50293">
                <a:tc>
                  <a:txBody>
                    <a:bodyPr/>
                    <a:lstStyle/>
                    <a:p>
                      <a:r>
                        <a:rPr lang="en-US" sz="1500" b="1" i="0" u="none" strike="noStrike" kern="1200" baseline="0" dirty="0">
                          <a:solidFill>
                            <a:schemeClr val="tx1"/>
                          </a:solidFill>
                          <a:latin typeface="+mn-lt"/>
                          <a:ea typeface="+mn-ea"/>
                          <a:cs typeface="+mn-cs"/>
                        </a:rPr>
                        <a:t>Percent Time:</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500" b="0" i="0" u="none" strike="noStrike" kern="1200" baseline="0" dirty="0">
                          <a:solidFill>
                            <a:schemeClr val="tx1"/>
                          </a:solidFill>
                          <a:latin typeface="+mn-lt"/>
                          <a:ea typeface="+mn-ea"/>
                          <a:cs typeface="+mn-cs"/>
                        </a:rPr>
                        <a:t>100% = 40 hours per week</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605051">
                <a:tc>
                  <a:txBody>
                    <a:bodyPr/>
                    <a:lstStyle/>
                    <a:p>
                      <a:r>
                        <a:rPr lang="en-US" sz="1500" b="1" i="0" u="none" strike="noStrike" kern="1200" baseline="0" dirty="0">
                          <a:solidFill>
                            <a:schemeClr val="tx1"/>
                          </a:solidFill>
                          <a:latin typeface="+mn-lt"/>
                          <a:ea typeface="+mn-ea"/>
                          <a:cs typeface="+mn-cs"/>
                        </a:rPr>
                        <a:t>Core Hours:</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500" b="0" i="0" u="none" strike="noStrike" kern="1200" baseline="0" dirty="0">
                          <a:solidFill>
                            <a:schemeClr val="tx1"/>
                          </a:solidFill>
                          <a:latin typeface="+mn-lt"/>
                          <a:ea typeface="+mn-ea"/>
                          <a:cs typeface="+mn-cs"/>
                        </a:rPr>
                        <a:t>9:00 A.M.–5:00 P.M., Monday through Friday</a:t>
                      </a:r>
                    </a:p>
                    <a:p>
                      <a:r>
                        <a:rPr lang="en-US" sz="1500" b="0" i="0" u="none" strike="noStrike" kern="1200" baseline="0" dirty="0">
                          <a:solidFill>
                            <a:schemeClr val="tx1"/>
                          </a:solidFill>
                          <a:latin typeface="+mn-lt"/>
                          <a:ea typeface="+mn-ea"/>
                          <a:cs typeface="+mn-cs"/>
                        </a:rPr>
                        <a:t>(1 hour lunch)</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50293">
                <a:tc>
                  <a:txBody>
                    <a:bodyPr/>
                    <a:lstStyle/>
                    <a:p>
                      <a:r>
                        <a:rPr lang="en-US" sz="1500" b="1" i="0" u="none" strike="noStrike" kern="1200" baseline="0" dirty="0">
                          <a:solidFill>
                            <a:schemeClr val="tx1"/>
                          </a:solidFill>
                          <a:latin typeface="+mn-lt"/>
                          <a:ea typeface="+mn-ea"/>
                          <a:cs typeface="+mn-cs"/>
                        </a:rPr>
                        <a:t>Work Start Time:</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500" b="0" i="0" u="none" strike="noStrike" kern="1200" baseline="0" dirty="0">
                          <a:solidFill>
                            <a:schemeClr val="tx1"/>
                          </a:solidFill>
                          <a:latin typeface="+mn-lt"/>
                          <a:ea typeface="+mn-ea"/>
                          <a:cs typeface="+mn-cs"/>
                        </a:rPr>
                        <a:t>Between 8:00 A.M. and 9:00 A.M.</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50293">
                <a:tc>
                  <a:txBody>
                    <a:bodyPr/>
                    <a:lstStyle/>
                    <a:p>
                      <a:r>
                        <a:rPr lang="en-US" sz="1500" b="1" i="0" u="none" strike="noStrike" kern="1200" baseline="0" dirty="0">
                          <a:solidFill>
                            <a:schemeClr val="tx1"/>
                          </a:solidFill>
                          <a:latin typeface="+mn-lt"/>
                          <a:ea typeface="+mn-ea"/>
                          <a:cs typeface="+mn-cs"/>
                        </a:rPr>
                        <a:t>Work End Time:</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500" b="0" i="0" u="none" strike="noStrike" kern="1200" baseline="0" dirty="0">
                          <a:solidFill>
                            <a:schemeClr val="tx1"/>
                          </a:solidFill>
                          <a:latin typeface="+mn-lt"/>
                          <a:ea typeface="+mn-ea"/>
                          <a:cs typeface="+mn-cs"/>
                        </a:rPr>
                        <a:t>Between 5:00 P.M. and 6:00 P.M.</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5029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a:solidFill>
                            <a:schemeClr val="bg1"/>
                          </a:solidFill>
                        </a:rPr>
                        <a:t>Blank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500" b="1" i="0" u="none" strike="noStrike" kern="1200" baseline="0" dirty="0">
                          <a:solidFill>
                            <a:schemeClr val="tx1"/>
                          </a:solidFill>
                          <a:latin typeface="+mn-lt"/>
                          <a:ea typeface="+mn-ea"/>
                          <a:cs typeface="+mn-cs"/>
                        </a:rPr>
                        <a:t>Schedule 2</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50293">
                <a:tc>
                  <a:txBody>
                    <a:bodyPr/>
                    <a:lstStyle/>
                    <a:p>
                      <a:r>
                        <a:rPr lang="en-US" sz="1500" b="1" i="0" u="none" strike="noStrike" kern="1200" baseline="0" dirty="0">
                          <a:solidFill>
                            <a:schemeClr val="tx1"/>
                          </a:solidFill>
                          <a:latin typeface="+mn-lt"/>
                          <a:ea typeface="+mn-ea"/>
                          <a:cs typeface="+mn-cs"/>
                        </a:rPr>
                        <a:t>Percent Time:</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500" b="0" i="0" u="none" strike="noStrike" kern="1200" baseline="0" dirty="0">
                          <a:solidFill>
                            <a:schemeClr val="tx1"/>
                          </a:solidFill>
                          <a:latin typeface="+mn-lt"/>
                          <a:ea typeface="+mn-ea"/>
                          <a:cs typeface="+mn-cs"/>
                        </a:rPr>
                        <a:t>100% = 40 hours per week</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859809">
                <a:tc>
                  <a:txBody>
                    <a:bodyPr/>
                    <a:lstStyle/>
                    <a:p>
                      <a:r>
                        <a:rPr lang="en-US" sz="1500" b="1" i="0" u="none" strike="noStrike" kern="1200" baseline="0" dirty="0">
                          <a:solidFill>
                            <a:schemeClr val="tx1"/>
                          </a:solidFill>
                          <a:latin typeface="+mn-lt"/>
                          <a:ea typeface="+mn-ea"/>
                          <a:cs typeface="+mn-cs"/>
                        </a:rPr>
                        <a:t>Work Hours:</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500" b="0" i="0" u="none" strike="noStrike" kern="1200" baseline="0" dirty="0">
                          <a:solidFill>
                            <a:schemeClr val="tx1"/>
                          </a:solidFill>
                          <a:latin typeface="+mn-lt"/>
                          <a:ea typeface="+mn-ea"/>
                          <a:cs typeface="+mn-cs"/>
                        </a:rPr>
                        <a:t>8:00 A.M.–6:30 P.M., Monday through Thursday</a:t>
                      </a:r>
                    </a:p>
                    <a:p>
                      <a:r>
                        <a:rPr lang="en-US" sz="1500" b="0" i="0" u="none" strike="noStrike" kern="1200" baseline="0" dirty="0">
                          <a:solidFill>
                            <a:schemeClr val="tx1"/>
                          </a:solidFill>
                          <a:latin typeface="+mn-lt"/>
                          <a:ea typeface="+mn-ea"/>
                          <a:cs typeface="+mn-cs"/>
                        </a:rPr>
                        <a:t>(1/2 hour lunch)</a:t>
                      </a:r>
                    </a:p>
                    <a:p>
                      <a:r>
                        <a:rPr lang="en-US" sz="1500" b="0" i="0" u="none" strike="noStrike" kern="1200" baseline="0" dirty="0">
                          <a:solidFill>
                            <a:schemeClr val="tx1"/>
                          </a:solidFill>
                          <a:latin typeface="+mn-lt"/>
                          <a:ea typeface="+mn-ea"/>
                          <a:cs typeface="+mn-cs"/>
                        </a:rPr>
                        <a:t>Friday off</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50293">
                <a:tc>
                  <a:txBody>
                    <a:bodyPr/>
                    <a:lstStyle/>
                    <a:p>
                      <a:r>
                        <a:rPr lang="en-US" sz="1500" b="1" i="0" u="none" strike="noStrike" kern="1200" baseline="0" dirty="0">
                          <a:solidFill>
                            <a:schemeClr val="tx1"/>
                          </a:solidFill>
                          <a:latin typeface="+mn-lt"/>
                          <a:ea typeface="+mn-ea"/>
                          <a:cs typeface="+mn-cs"/>
                        </a:rPr>
                        <a:t>Work Start Time:</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500" b="0" i="0" u="none" strike="noStrike" kern="1200" baseline="0" dirty="0">
                          <a:solidFill>
                            <a:schemeClr val="tx1"/>
                          </a:solidFill>
                          <a:latin typeface="+mn-lt"/>
                          <a:ea typeface="+mn-ea"/>
                          <a:cs typeface="+mn-cs"/>
                        </a:rPr>
                        <a:t>8:00 A.M.</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50293">
                <a:tc>
                  <a:txBody>
                    <a:bodyPr/>
                    <a:lstStyle/>
                    <a:p>
                      <a:r>
                        <a:rPr lang="en-US" sz="1500" b="1" i="0" u="none" strike="noStrike" kern="1200" baseline="0" dirty="0">
                          <a:solidFill>
                            <a:schemeClr val="tx1"/>
                          </a:solidFill>
                          <a:latin typeface="+mn-lt"/>
                          <a:ea typeface="+mn-ea"/>
                          <a:cs typeface="+mn-cs"/>
                        </a:rPr>
                        <a:t>Work End Time:</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500" b="0" i="0" u="none" strike="noStrike" kern="1200" baseline="0" dirty="0">
                          <a:solidFill>
                            <a:schemeClr val="tx1"/>
                          </a:solidFill>
                          <a:latin typeface="+mn-lt"/>
                          <a:ea typeface="+mn-ea"/>
                          <a:cs typeface="+mn-cs"/>
                        </a:rPr>
                        <a:t>6:30 P.M.</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How Specific Alternative Work Arrangements Motivate Employees </a:t>
            </a:r>
            <a:r>
              <a:rPr lang="en-US" sz="2000" b="0" dirty="0"/>
              <a:t>(2 of 7)</a:t>
            </a:r>
            <a:endParaRPr lang="en-US" b="0" dirty="0"/>
          </a:p>
        </p:txBody>
      </p:sp>
      <p:sp>
        <p:nvSpPr>
          <p:cNvPr id="3" name="Content Placeholder 2"/>
          <p:cNvSpPr>
            <a:spLocks noGrp="1"/>
          </p:cNvSpPr>
          <p:nvPr>
            <p:ph idx="1"/>
          </p:nvPr>
        </p:nvSpPr>
        <p:spPr>
          <a:xfrm>
            <a:off x="457200" y="1600201"/>
            <a:ext cx="8229600" cy="304800"/>
          </a:xfrm>
        </p:spPr>
        <p:txBody>
          <a:bodyPr/>
          <a:lstStyle/>
          <a:p>
            <a:pPr marL="0" indent="0">
              <a:buNone/>
            </a:pPr>
            <a:r>
              <a:rPr lang="en-US" sz="2000" dirty="0"/>
              <a:t>[</a:t>
            </a:r>
            <a:r>
              <a:rPr lang="en-US" sz="2000" b="1" dirty="0"/>
              <a:t>Exhibit 8-2 </a:t>
            </a:r>
            <a:r>
              <a:rPr lang="en-US" sz="2000" dirty="0"/>
              <a:t>Continued]</a:t>
            </a:r>
          </a:p>
        </p:txBody>
      </p:sp>
      <p:graphicFrame>
        <p:nvGraphicFramePr>
          <p:cNvPr id="4" name="Table 3"/>
          <p:cNvGraphicFramePr>
            <a:graphicFrameLocks noGrp="1"/>
          </p:cNvGraphicFramePr>
          <p:nvPr>
            <p:extLst>
              <p:ext uri="{D42A27DB-BD31-4B8C-83A1-F6EECF244321}">
                <p14:modId xmlns:p14="http://schemas.microsoft.com/office/powerpoint/2010/main" val="3413363300"/>
              </p:ext>
            </p:extLst>
          </p:nvPr>
        </p:nvGraphicFramePr>
        <p:xfrm>
          <a:off x="476250" y="2000250"/>
          <a:ext cx="8286750" cy="4343400"/>
        </p:xfrm>
        <a:graphic>
          <a:graphicData uri="http://schemas.openxmlformats.org/drawingml/2006/table">
            <a:tbl>
              <a:tblPr firstRow="1" bandRow="1">
                <a:tableStyleId>{2D5ABB26-0587-4C30-8999-92F81FD0307C}</a:tableStyleId>
              </a:tblPr>
              <a:tblGrid>
                <a:gridCol w="2876550">
                  <a:extLst>
                    <a:ext uri="{9D8B030D-6E8A-4147-A177-3AD203B41FA5}">
                      <a16:colId xmlns:a16="http://schemas.microsoft.com/office/drawing/2014/main" val="20000"/>
                    </a:ext>
                  </a:extLst>
                </a:gridCol>
                <a:gridCol w="5410200">
                  <a:extLst>
                    <a:ext uri="{9D8B030D-6E8A-4147-A177-3AD203B41FA5}">
                      <a16:colId xmlns:a16="http://schemas.microsoft.com/office/drawing/2014/main" val="20001"/>
                    </a:ext>
                  </a:extLst>
                </a:gridCol>
              </a:tblGrid>
              <a:tr h="24028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a:solidFill>
                            <a:schemeClr val="bg1"/>
                          </a:solidFill>
                        </a:rPr>
                        <a:t>Blank</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500" b="1" i="0" u="none" strike="noStrike" kern="1200" baseline="0" dirty="0">
                          <a:solidFill>
                            <a:schemeClr val="tx1"/>
                          </a:solidFill>
                          <a:latin typeface="+mn-lt"/>
                          <a:ea typeface="+mn-ea"/>
                          <a:cs typeface="+mn-cs"/>
                        </a:rPr>
                        <a:t>Schedule 3</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40284">
                <a:tc>
                  <a:txBody>
                    <a:bodyPr/>
                    <a:lstStyle/>
                    <a:p>
                      <a:r>
                        <a:rPr lang="en-US" sz="1500" b="1" i="0" u="none" strike="noStrike" kern="1200" baseline="0" dirty="0">
                          <a:solidFill>
                            <a:schemeClr val="tx1"/>
                          </a:solidFill>
                          <a:latin typeface="+mn-lt"/>
                          <a:ea typeface="+mn-ea"/>
                          <a:cs typeface="+mn-cs"/>
                        </a:rPr>
                        <a:t>Percent Time:</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500" b="0" i="0" u="none" strike="noStrike" kern="1200" baseline="0" dirty="0">
                          <a:solidFill>
                            <a:schemeClr val="tx1"/>
                          </a:solidFill>
                          <a:latin typeface="+mn-lt"/>
                          <a:ea typeface="+mn-ea"/>
                          <a:cs typeface="+mn-cs"/>
                        </a:rPr>
                        <a:t>90% = 36 hours per week</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89788">
                <a:tc>
                  <a:txBody>
                    <a:bodyPr/>
                    <a:lstStyle/>
                    <a:p>
                      <a:r>
                        <a:rPr lang="en-US" sz="1500" b="1" i="0" u="none" strike="noStrike" kern="1200" baseline="0" dirty="0">
                          <a:solidFill>
                            <a:schemeClr val="tx1"/>
                          </a:solidFill>
                          <a:latin typeface="+mn-lt"/>
                          <a:ea typeface="+mn-ea"/>
                          <a:cs typeface="+mn-cs"/>
                        </a:rPr>
                        <a:t>Work Hours:</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500" b="0" i="0" u="none" strike="noStrike" kern="1200" baseline="0" dirty="0">
                          <a:solidFill>
                            <a:schemeClr val="tx1"/>
                          </a:solidFill>
                          <a:latin typeface="+mn-lt"/>
                          <a:ea typeface="+mn-ea"/>
                          <a:cs typeface="+mn-cs"/>
                        </a:rPr>
                        <a:t>8:30 A.M.–5:00 P.M., Monday through Thursday</a:t>
                      </a:r>
                      <a:br>
                        <a:rPr lang="en-US" sz="1500" b="0" i="0" u="none" strike="noStrike" kern="1200" baseline="0" dirty="0">
                          <a:solidFill>
                            <a:schemeClr val="tx1"/>
                          </a:solidFill>
                          <a:latin typeface="+mn-lt"/>
                          <a:ea typeface="+mn-ea"/>
                          <a:cs typeface="+mn-cs"/>
                        </a:rPr>
                      </a:br>
                      <a:r>
                        <a:rPr lang="en-US" sz="1500" b="0" i="0" u="none" strike="noStrike" kern="1200" baseline="0" dirty="0">
                          <a:solidFill>
                            <a:schemeClr val="tx1"/>
                          </a:solidFill>
                          <a:latin typeface="+mn-lt"/>
                          <a:ea typeface="+mn-ea"/>
                          <a:cs typeface="+mn-cs"/>
                        </a:rPr>
                        <a:t>(1/2 hour lunch)</a:t>
                      </a:r>
                    </a:p>
                    <a:p>
                      <a:r>
                        <a:rPr lang="en-US" sz="1500" b="0" i="0" u="none" strike="noStrike" kern="1200" baseline="0" dirty="0">
                          <a:solidFill>
                            <a:schemeClr val="tx1"/>
                          </a:solidFill>
                          <a:latin typeface="+mn-lt"/>
                          <a:ea typeface="+mn-ea"/>
                          <a:cs typeface="+mn-cs"/>
                        </a:rPr>
                        <a:t>8:00 A.M.–Noon Friday (no lunch)</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40284">
                <a:tc>
                  <a:txBody>
                    <a:bodyPr/>
                    <a:lstStyle/>
                    <a:p>
                      <a:r>
                        <a:rPr lang="en-US" sz="1500" b="1" i="0" u="none" strike="noStrike" kern="1200" baseline="0" dirty="0">
                          <a:solidFill>
                            <a:schemeClr val="tx1"/>
                          </a:solidFill>
                          <a:latin typeface="+mn-lt"/>
                          <a:ea typeface="+mn-ea"/>
                          <a:cs typeface="+mn-cs"/>
                        </a:rPr>
                        <a:t>Work Start Time:</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500" b="0" i="0" u="none" strike="noStrike" kern="1200" baseline="0" dirty="0">
                          <a:solidFill>
                            <a:schemeClr val="tx1"/>
                          </a:solidFill>
                          <a:latin typeface="+mn-lt"/>
                          <a:ea typeface="+mn-ea"/>
                          <a:cs typeface="+mn-cs"/>
                        </a:rPr>
                        <a:t>8:30 A.M. (Monday–Thursday); 8:00 A.M. (Friday)</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240284">
                <a:tc>
                  <a:txBody>
                    <a:bodyPr/>
                    <a:lstStyle/>
                    <a:p>
                      <a:r>
                        <a:rPr lang="en-US" sz="1500" b="1" i="0" u="none" strike="noStrike" kern="1200" baseline="0" dirty="0">
                          <a:solidFill>
                            <a:schemeClr val="tx1"/>
                          </a:solidFill>
                          <a:latin typeface="+mn-lt"/>
                          <a:ea typeface="+mn-ea"/>
                          <a:cs typeface="+mn-cs"/>
                        </a:rPr>
                        <a:t>Work End Time:</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500" b="0" i="0" u="none" strike="noStrike" kern="1200" baseline="0" dirty="0">
                          <a:solidFill>
                            <a:schemeClr val="tx1"/>
                          </a:solidFill>
                          <a:latin typeface="+mn-lt"/>
                          <a:ea typeface="+mn-ea"/>
                          <a:cs typeface="+mn-cs"/>
                        </a:rPr>
                        <a:t>5:00 P.M. (Monday–Thursday); Noon (Friday)</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240284">
                <a:tc>
                  <a:txBody>
                    <a:bodyPr/>
                    <a:lstStyle/>
                    <a:p>
                      <a:r>
                        <a:rPr lang="en-US" sz="1500" dirty="0">
                          <a:solidFill>
                            <a:schemeClr val="bg1"/>
                          </a:solidFill>
                        </a:rPr>
                        <a:t>Blank</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500" b="1" i="0" u="none" strike="noStrike" kern="1200" baseline="0" dirty="0">
                          <a:solidFill>
                            <a:schemeClr val="tx1"/>
                          </a:solidFill>
                          <a:latin typeface="+mn-lt"/>
                          <a:ea typeface="+mn-ea"/>
                          <a:cs typeface="+mn-cs"/>
                        </a:rPr>
                        <a:t>Schedule 4</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240284">
                <a:tc>
                  <a:txBody>
                    <a:bodyPr/>
                    <a:lstStyle/>
                    <a:p>
                      <a:r>
                        <a:rPr lang="en-US" sz="1500" b="1" i="0" u="none" strike="noStrike" kern="1200" baseline="0" dirty="0">
                          <a:solidFill>
                            <a:schemeClr val="tx1"/>
                          </a:solidFill>
                          <a:latin typeface="+mn-lt"/>
                          <a:ea typeface="+mn-ea"/>
                          <a:cs typeface="+mn-cs"/>
                        </a:rPr>
                        <a:t>Percent Time:</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500" b="0" i="0" u="none" strike="noStrike" kern="1200" baseline="0" dirty="0">
                          <a:solidFill>
                            <a:schemeClr val="tx1"/>
                          </a:solidFill>
                          <a:latin typeface="+mn-lt"/>
                          <a:ea typeface="+mn-ea"/>
                          <a:cs typeface="+mn-cs"/>
                        </a:rPr>
                        <a:t>80% = 32 hours per week</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764540">
                <a:tc>
                  <a:txBody>
                    <a:bodyPr/>
                    <a:lstStyle/>
                    <a:p>
                      <a:r>
                        <a:rPr lang="en-US" sz="1500" b="1" i="0" u="none" strike="noStrike" kern="1200" baseline="0" dirty="0">
                          <a:solidFill>
                            <a:schemeClr val="tx1"/>
                          </a:solidFill>
                          <a:latin typeface="+mn-lt"/>
                          <a:ea typeface="+mn-ea"/>
                          <a:cs typeface="+mn-cs"/>
                        </a:rPr>
                        <a:t>Work Hours:</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500" b="0" i="0" u="none" strike="noStrike" kern="1200" baseline="0" dirty="0">
                          <a:solidFill>
                            <a:schemeClr val="tx1"/>
                          </a:solidFill>
                          <a:latin typeface="+mn-lt"/>
                          <a:ea typeface="+mn-ea"/>
                          <a:cs typeface="+mn-cs"/>
                        </a:rPr>
                        <a:t>8:00 A.M.–6:00 P.M., Monday through Wednesday</a:t>
                      </a:r>
                    </a:p>
                    <a:p>
                      <a:r>
                        <a:rPr lang="en-US" sz="1500" b="0" i="0" u="none" strike="noStrike" kern="1200" baseline="0" dirty="0">
                          <a:solidFill>
                            <a:schemeClr val="tx1"/>
                          </a:solidFill>
                          <a:latin typeface="+mn-lt"/>
                          <a:ea typeface="+mn-ea"/>
                          <a:cs typeface="+mn-cs"/>
                        </a:rPr>
                        <a:t>(1/2 hour lunch)</a:t>
                      </a:r>
                    </a:p>
                    <a:p>
                      <a:r>
                        <a:rPr lang="en-US" sz="1500" b="0" i="0" u="none" strike="noStrike" kern="1200" baseline="0" dirty="0">
                          <a:solidFill>
                            <a:schemeClr val="tx1"/>
                          </a:solidFill>
                          <a:latin typeface="+mn-lt"/>
                          <a:ea typeface="+mn-ea"/>
                          <a:cs typeface="+mn-cs"/>
                        </a:rPr>
                        <a:t>8:00 A.M.–11:30 A.M. Thursday (no lunch)</a:t>
                      </a:r>
                    </a:p>
                    <a:p>
                      <a:r>
                        <a:rPr lang="en-US" sz="1500" b="0" i="0" u="none" strike="noStrike" kern="1200" baseline="0" dirty="0">
                          <a:solidFill>
                            <a:schemeClr val="tx1"/>
                          </a:solidFill>
                          <a:latin typeface="+mn-lt"/>
                          <a:ea typeface="+mn-ea"/>
                          <a:cs typeface="+mn-cs"/>
                        </a:rPr>
                        <a:t>Friday off</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240284">
                <a:tc>
                  <a:txBody>
                    <a:bodyPr/>
                    <a:lstStyle/>
                    <a:p>
                      <a:r>
                        <a:rPr lang="en-US" sz="1500" b="1" i="0" u="none" strike="noStrike" kern="1200" baseline="0" dirty="0">
                          <a:solidFill>
                            <a:schemeClr val="tx1"/>
                          </a:solidFill>
                          <a:latin typeface="+mn-lt"/>
                          <a:ea typeface="+mn-ea"/>
                          <a:cs typeface="+mn-cs"/>
                        </a:rPr>
                        <a:t>Work Start Time:</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500" b="0" i="0" u="none" strike="noStrike" kern="1200" baseline="0" dirty="0">
                          <a:solidFill>
                            <a:schemeClr val="tx1"/>
                          </a:solidFill>
                          <a:latin typeface="+mn-lt"/>
                          <a:ea typeface="+mn-ea"/>
                          <a:cs typeface="+mn-cs"/>
                        </a:rPr>
                        <a:t>Between 8:00 A.M. and 9:00 A.M.</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240284">
                <a:tc>
                  <a:txBody>
                    <a:bodyPr/>
                    <a:lstStyle/>
                    <a:p>
                      <a:r>
                        <a:rPr lang="en-US" sz="1500" b="1" i="0" u="none" strike="noStrike" kern="1200" baseline="0" dirty="0">
                          <a:solidFill>
                            <a:schemeClr val="tx1"/>
                          </a:solidFill>
                          <a:latin typeface="+mn-lt"/>
                          <a:ea typeface="+mn-ea"/>
                          <a:cs typeface="+mn-cs"/>
                        </a:rPr>
                        <a:t>Work End Time:</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500" b="0" i="0" u="none" strike="noStrike" kern="1200" baseline="0" dirty="0">
                          <a:solidFill>
                            <a:schemeClr val="tx1"/>
                          </a:solidFill>
                          <a:latin typeface="+mn-lt"/>
                          <a:ea typeface="+mn-ea"/>
                          <a:cs typeface="+mn-cs"/>
                        </a:rPr>
                        <a:t>Between 5:00 P.M. and 6:00 P.M.</a:t>
                      </a:r>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591116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305800" cy="1097280"/>
          </a:xfrm>
        </p:spPr>
        <p:txBody>
          <a:bodyPr/>
          <a:lstStyle/>
          <a:p>
            <a:r>
              <a:rPr lang="en-US" dirty="0">
                <a:latin typeface="+mj-lt"/>
              </a:rPr>
              <a:t>How Specific Alternative Work Arrangements Motivate Employees </a:t>
            </a:r>
            <a:r>
              <a:rPr lang="en-US" sz="2000" b="0" dirty="0">
                <a:latin typeface="+mj-lt"/>
              </a:rPr>
              <a:t>(3 of 7)</a:t>
            </a:r>
          </a:p>
        </p:txBody>
      </p:sp>
      <p:sp>
        <p:nvSpPr>
          <p:cNvPr id="4" name="Content Placeholder 3"/>
          <p:cNvSpPr>
            <a:spLocks noGrp="1"/>
          </p:cNvSpPr>
          <p:nvPr>
            <p:ph idx="1"/>
          </p:nvPr>
        </p:nvSpPr>
        <p:spPr>
          <a:xfrm>
            <a:off x="457200" y="1600201"/>
            <a:ext cx="8229600" cy="3962400"/>
          </a:xfrm>
        </p:spPr>
        <p:txBody>
          <a:bodyPr/>
          <a:lstStyle/>
          <a:p>
            <a:pPr marL="256032" indent="-256032">
              <a:buSzPct val="100000"/>
            </a:pPr>
            <a:r>
              <a:rPr lang="en-US" sz="2400" b="1" dirty="0">
                <a:cs typeface="Arial" charset="0"/>
              </a:rPr>
              <a:t>Job Sharing</a:t>
            </a:r>
          </a:p>
          <a:p>
            <a:pPr marL="740664" lvl="1"/>
            <a:r>
              <a:rPr lang="en-US" sz="2400" dirty="0">
                <a:cs typeface="Arial" charset="0"/>
              </a:rPr>
              <a:t>Two or more people split a 40-hour-a-week job.</a:t>
            </a:r>
          </a:p>
          <a:p>
            <a:pPr lvl="2"/>
            <a:r>
              <a:rPr lang="en-US" sz="2400" dirty="0">
                <a:cs typeface="Arial" charset="0"/>
              </a:rPr>
              <a:t>Declining in use.</a:t>
            </a:r>
          </a:p>
          <a:p>
            <a:pPr lvl="2"/>
            <a:r>
              <a:rPr lang="en-US" sz="2400" dirty="0">
                <a:cs typeface="Arial" charset="0"/>
              </a:rPr>
              <a:t>Can be difficult to find compatible pairs of employees who can successfully coordinate the intricacies of one job.</a:t>
            </a:r>
          </a:p>
          <a:p>
            <a:pPr lvl="2"/>
            <a:r>
              <a:rPr lang="en-US" sz="2400" dirty="0">
                <a:cs typeface="Arial" charset="0"/>
              </a:rPr>
              <a:t>Increases flexibility and can increase motivation and satisfaction when a 40-hour-a-week job is just not practical.</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66ff0b9c569eff1c0e8d2bd7153f7a9e0c31461"/>
</p:tagLst>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5396</TotalTime>
  <Words>5073</Words>
  <Application>Microsoft Macintosh PowerPoint</Application>
  <PresentationFormat>On-screen Show (4:3)</PresentationFormat>
  <Paragraphs>345</Paragraphs>
  <Slides>31</Slides>
  <Notes>30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Times New Roman</vt:lpstr>
      <vt:lpstr>Verdana</vt:lpstr>
      <vt:lpstr>Wingdings</vt:lpstr>
      <vt:lpstr>508 Lecture</vt:lpstr>
      <vt:lpstr>Organizational Behavior</vt:lpstr>
      <vt:lpstr>Learning Objectives</vt:lpstr>
      <vt:lpstr>The Job Characteristics Model (1 of 2)</vt:lpstr>
      <vt:lpstr>The Job Characteristics Model (2 of 2)</vt:lpstr>
      <vt:lpstr>Compare the Main Ways Jobs Can Be Redesigned (1 of 2)</vt:lpstr>
      <vt:lpstr>Compare the Main Ways Jobs Can Be Redesigned (2 of 2)</vt:lpstr>
      <vt:lpstr>How Specific Alternative Work Arrangements Motivate Employees (1 of 7)</vt:lpstr>
      <vt:lpstr>How Specific Alternative Work Arrangements Motivate Employees (2 of 7)</vt:lpstr>
      <vt:lpstr>How Specific Alternative Work Arrangements Motivate Employees (3 of 7)</vt:lpstr>
      <vt:lpstr>How Specific Alternative Work Arrangements Motivate Employees (4 of 7)</vt:lpstr>
      <vt:lpstr>How Specific Alternative Work Arrangements Motivate Employees (5 of 7)</vt:lpstr>
      <vt:lpstr>How Specific Alternative Work Arrangements Motivate Employees (6 of 7)</vt:lpstr>
      <vt:lpstr>How Specific Alternative Work Arrangements Motivate Employees (7 of 7)</vt:lpstr>
      <vt:lpstr>Employee Involvement and Employee Motivation (1 of 3)</vt:lpstr>
      <vt:lpstr>Employee Involvement and Employee Motivation (2 of 3)</vt:lpstr>
      <vt:lpstr>Employee Involvement and Employee Motivation (3 of 3)</vt:lpstr>
      <vt:lpstr>Variable-Pay Programs and Employee Motivation (1 of 8)</vt:lpstr>
      <vt:lpstr>Variable-Pay Programs and Employee Motivation (2 of 8)</vt:lpstr>
      <vt:lpstr>Variable-Pay Programs and Employee Motivation (3 of 8)</vt:lpstr>
      <vt:lpstr>Variable-Pay Programs and Employee Motivation (4 of 8)</vt:lpstr>
      <vt:lpstr>Variable-Pay Programs and Employee Motivation (5 of 8)</vt:lpstr>
      <vt:lpstr>Variable-Pay Programs and Employee Motivation (6 of 8)</vt:lpstr>
      <vt:lpstr>Variable-Pay Programs and Employee Motivation (7 of 8)</vt:lpstr>
      <vt:lpstr>Variable-Pay Programs and Employee Motivation (8 of 8)</vt:lpstr>
      <vt:lpstr>Show How Flexible Benefits Turn Benefits Into Motivators</vt:lpstr>
      <vt:lpstr>Identify the Motivational Benefits of Intrinsic Rewards</vt:lpstr>
      <vt:lpstr>Implications for Managers (1 of 3)</vt:lpstr>
      <vt:lpstr>Implications for Managers (2 of 3)</vt:lpstr>
      <vt:lpstr>Implications for Managers (3 of 3)</vt:lpstr>
      <vt:lpstr>Learning Objectives</vt:lpstr>
      <vt:lpstr>Questions?</vt:lpstr>
    </vt:vector>
  </TitlesOfParts>
  <Company>Cenveo Publisher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Organizational Behavior, Eighteenth Edition</dc:title>
  <dc:subject>Chapter 8:  Motivation: From Concepts to Applications</dc:subject>
  <dc:creator>Stephen P. Robbins and Timothy A. Judge</dc:creator>
  <cp:keywords>Organizational Behavior</cp:keywords>
  <cp:lastModifiedBy>Dr. Dieter Thom</cp:lastModifiedBy>
  <cp:revision>1386</cp:revision>
  <dcterms:created xsi:type="dcterms:W3CDTF">2014-07-14T20:04:21Z</dcterms:created>
  <dcterms:modified xsi:type="dcterms:W3CDTF">2020-10-26T08:05:22Z</dcterms:modified>
  <cp:category>Organizational Behavior</cp:category>
</cp:coreProperties>
</file>